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36"/>
  </p:notesMasterIdLst>
  <p:sldIdLst>
    <p:sldId id="256" r:id="rId5"/>
    <p:sldId id="293" r:id="rId6"/>
    <p:sldId id="372" r:id="rId7"/>
    <p:sldId id="309" r:id="rId8"/>
    <p:sldId id="290" r:id="rId9"/>
    <p:sldId id="316" r:id="rId10"/>
    <p:sldId id="318" r:id="rId11"/>
    <p:sldId id="259" r:id="rId12"/>
    <p:sldId id="289" r:id="rId13"/>
    <p:sldId id="274" r:id="rId14"/>
    <p:sldId id="270" r:id="rId15"/>
    <p:sldId id="336" r:id="rId16"/>
    <p:sldId id="275" r:id="rId17"/>
    <p:sldId id="337" r:id="rId18"/>
    <p:sldId id="356" r:id="rId19"/>
    <p:sldId id="357" r:id="rId20"/>
    <p:sldId id="277" r:id="rId21"/>
    <p:sldId id="338" r:id="rId22"/>
    <p:sldId id="278" r:id="rId23"/>
    <p:sldId id="339" r:id="rId24"/>
    <p:sldId id="358" r:id="rId25"/>
    <p:sldId id="359" r:id="rId26"/>
    <p:sldId id="360" r:id="rId27"/>
    <p:sldId id="366" r:id="rId28"/>
    <p:sldId id="334" r:id="rId29"/>
    <p:sldId id="367" r:id="rId30"/>
    <p:sldId id="368" r:id="rId31"/>
    <p:sldId id="369" r:id="rId32"/>
    <p:sldId id="370" r:id="rId33"/>
    <p:sldId id="371" r:id="rId34"/>
    <p:sldId id="375"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50" autoAdjust="0"/>
    <p:restoredTop sz="91813" autoAdjust="0"/>
  </p:normalViewPr>
  <p:slideViewPr>
    <p:cSldViewPr snapToObjects="1">
      <p:cViewPr varScale="1">
        <p:scale>
          <a:sx n="62" d="100"/>
          <a:sy n="62" d="100"/>
        </p:scale>
        <p:origin x="90" y="4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194F47E-ADCB-45C3-AA5A-8FA3AC26C38F}" type="datetimeFigureOut">
              <a:rPr lang="en-US"/>
              <a:pPr>
                <a:defRPr/>
              </a:pPr>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0FEFB3D-94AC-44D8-9C24-75D469B36BB3}" type="slidenum">
              <a:rPr lang="en-US"/>
              <a:pPr>
                <a:defRPr/>
              </a:pPr>
              <a:t>‹#›</a:t>
            </a:fld>
            <a:endParaRPr lang="en-US"/>
          </a:p>
        </p:txBody>
      </p:sp>
    </p:spTree>
    <p:extLst>
      <p:ext uri="{BB962C8B-B14F-4D97-AF65-F5344CB8AC3E}">
        <p14:creationId xmlns:p14="http://schemas.microsoft.com/office/powerpoint/2010/main" val="9927524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What Is a Sensor?</a:t>
            </a:r>
            <a:r>
              <a:rPr lang="en-US" altLang="en-US" baseline="0" dirty="0" smtClean="0"/>
              <a:t> Presentation &gt; TeachEngineering.org</a:t>
            </a:r>
            <a:endParaRPr lang="en-US" altLang="en-US" dirty="0" smtClean="0"/>
          </a:p>
        </p:txBody>
      </p:sp>
      <p:sp>
        <p:nvSpPr>
          <p:cNvPr id="4" name="Slide Number Placeholder 3"/>
          <p:cNvSpPr>
            <a:spLocks noGrp="1"/>
          </p:cNvSpPr>
          <p:nvPr>
            <p:ph type="sldNum" sz="quarter" idx="5"/>
          </p:nvPr>
        </p:nvSpPr>
        <p:spPr/>
        <p:txBody>
          <a:bodyPr/>
          <a:lstStyle/>
          <a:p>
            <a:pPr>
              <a:defRPr/>
            </a:pPr>
            <a:fld id="{528D17D2-A10E-4956-B0DA-60EDDC4C126B}" type="slidenum">
              <a:rPr lang="en-US" smtClean="0"/>
              <a:pPr>
                <a:defRPr/>
              </a:pPr>
              <a:t>1</a:t>
            </a:fld>
            <a:endParaRPr lang="en-US"/>
          </a:p>
        </p:txBody>
      </p:sp>
    </p:spTree>
    <p:extLst>
      <p:ext uri="{BB962C8B-B14F-4D97-AF65-F5344CB8AC3E}">
        <p14:creationId xmlns:p14="http://schemas.microsoft.com/office/powerpoint/2010/main" val="3525136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AF5D7040-8FA0-424D-999C-6F1356F5F010}" type="slidenum">
              <a:rPr lang="en-US" smtClean="0"/>
              <a:pPr>
                <a:defRPr/>
              </a:pPr>
              <a:t>11</a:t>
            </a:fld>
            <a:endParaRPr lang="en-US"/>
          </a:p>
        </p:txBody>
      </p:sp>
    </p:spTree>
    <p:extLst>
      <p:ext uri="{BB962C8B-B14F-4D97-AF65-F5344CB8AC3E}">
        <p14:creationId xmlns:p14="http://schemas.microsoft.com/office/powerpoint/2010/main" val="651573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282D46E-DD16-4EA2-B377-BCA8D59788F5}" type="slidenum">
              <a:rPr lang="en-US" smtClean="0"/>
              <a:pPr>
                <a:defRPr/>
              </a:pPr>
              <a:t>12</a:t>
            </a:fld>
            <a:endParaRPr lang="en-US"/>
          </a:p>
        </p:txBody>
      </p:sp>
    </p:spTree>
    <p:extLst>
      <p:ext uri="{BB962C8B-B14F-4D97-AF65-F5344CB8AC3E}">
        <p14:creationId xmlns:p14="http://schemas.microsoft.com/office/powerpoint/2010/main" val="390712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E2374B1B-4367-429E-8CDE-C2BE5BFF19EF}" type="slidenum">
              <a:rPr lang="en-US" smtClean="0"/>
              <a:pPr>
                <a:defRPr/>
              </a:pPr>
              <a:t>13</a:t>
            </a:fld>
            <a:endParaRPr lang="en-US"/>
          </a:p>
        </p:txBody>
      </p:sp>
    </p:spTree>
    <p:extLst>
      <p:ext uri="{BB962C8B-B14F-4D97-AF65-F5344CB8AC3E}">
        <p14:creationId xmlns:p14="http://schemas.microsoft.com/office/powerpoint/2010/main" val="887427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4549CF3-D96A-49E5-91D1-CC7AE35976D2}" type="slidenum">
              <a:rPr lang="en-US" smtClean="0"/>
              <a:pPr>
                <a:defRPr/>
              </a:pPr>
              <a:t>14</a:t>
            </a:fld>
            <a:endParaRPr lang="en-US"/>
          </a:p>
        </p:txBody>
      </p:sp>
    </p:spTree>
    <p:extLst>
      <p:ext uri="{BB962C8B-B14F-4D97-AF65-F5344CB8AC3E}">
        <p14:creationId xmlns:p14="http://schemas.microsoft.com/office/powerpoint/2010/main" val="2009825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635BB65A-27EB-49E8-AFC1-D87024384B27}" type="slidenum">
              <a:rPr lang="en-US" smtClean="0"/>
              <a:pPr>
                <a:defRPr/>
              </a:pPr>
              <a:t>17</a:t>
            </a:fld>
            <a:endParaRPr lang="en-US"/>
          </a:p>
        </p:txBody>
      </p:sp>
    </p:spTree>
    <p:extLst>
      <p:ext uri="{BB962C8B-B14F-4D97-AF65-F5344CB8AC3E}">
        <p14:creationId xmlns:p14="http://schemas.microsoft.com/office/powerpoint/2010/main" val="99588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0BB408-5FF4-41C6-A63F-EE8D1A72400D}" type="slidenum">
              <a:rPr lang="en-US" smtClean="0"/>
              <a:pPr>
                <a:defRPr/>
              </a:pPr>
              <a:t>18</a:t>
            </a:fld>
            <a:endParaRPr lang="en-US"/>
          </a:p>
        </p:txBody>
      </p:sp>
    </p:spTree>
    <p:extLst>
      <p:ext uri="{BB962C8B-B14F-4D97-AF65-F5344CB8AC3E}">
        <p14:creationId xmlns:p14="http://schemas.microsoft.com/office/powerpoint/2010/main" val="1351094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449E704-C349-4663-8CE1-2574B83D8873}" type="slidenum">
              <a:rPr lang="en-US" smtClean="0"/>
              <a:pPr>
                <a:defRPr/>
              </a:pPr>
              <a:t>19</a:t>
            </a:fld>
            <a:endParaRPr lang="en-US"/>
          </a:p>
        </p:txBody>
      </p:sp>
    </p:spTree>
    <p:extLst>
      <p:ext uri="{BB962C8B-B14F-4D97-AF65-F5344CB8AC3E}">
        <p14:creationId xmlns:p14="http://schemas.microsoft.com/office/powerpoint/2010/main" val="479626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89624DA-95E1-4B16-8482-8F8C8ADA2149}" type="slidenum">
              <a:rPr lang="en-US" smtClean="0"/>
              <a:pPr>
                <a:defRPr/>
              </a:pPr>
              <a:t>20</a:t>
            </a:fld>
            <a:endParaRPr lang="en-US"/>
          </a:p>
        </p:txBody>
      </p:sp>
    </p:spTree>
    <p:extLst>
      <p:ext uri="{BB962C8B-B14F-4D97-AF65-F5344CB8AC3E}">
        <p14:creationId xmlns:p14="http://schemas.microsoft.com/office/powerpoint/2010/main" val="1812321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F55CCFAA-8A59-4BAB-81E3-2FBD7DDB474B}" type="slidenum">
              <a:rPr lang="en-US" smtClean="0"/>
              <a:pPr>
                <a:defRPr/>
              </a:pPr>
              <a:t>21</a:t>
            </a:fld>
            <a:endParaRPr lang="en-US"/>
          </a:p>
        </p:txBody>
      </p:sp>
    </p:spTree>
    <p:extLst>
      <p:ext uri="{BB962C8B-B14F-4D97-AF65-F5344CB8AC3E}">
        <p14:creationId xmlns:p14="http://schemas.microsoft.com/office/powerpoint/2010/main" val="1511611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Expect the activity to take a total of 20 minutes, including a class discussion to share student findings. </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Expect students to realize that they are unable to correctly determine the candy flavors when their noses are blocked. This leads to the conclusion that sensory input from both tongue and nose are required to determine flavor.</a:t>
            </a:r>
          </a:p>
        </p:txBody>
      </p:sp>
      <p:sp>
        <p:nvSpPr>
          <p:cNvPr id="4" name="Slide Number Placeholder 3"/>
          <p:cNvSpPr>
            <a:spLocks noGrp="1"/>
          </p:cNvSpPr>
          <p:nvPr>
            <p:ph type="sldNum" sz="quarter" idx="5"/>
          </p:nvPr>
        </p:nvSpPr>
        <p:spPr/>
        <p:txBody>
          <a:bodyPr/>
          <a:lstStyle/>
          <a:p>
            <a:pPr>
              <a:defRPr/>
            </a:pPr>
            <a:fld id="{A8988743-FD81-4732-8EB3-C36A1F525852}" type="slidenum">
              <a:rPr lang="en-US" smtClean="0"/>
              <a:pPr>
                <a:defRPr/>
              </a:pPr>
              <a:t>22</a:t>
            </a:fld>
            <a:endParaRPr lang="en-US"/>
          </a:p>
        </p:txBody>
      </p:sp>
    </p:spTree>
    <p:extLst>
      <p:ext uri="{BB962C8B-B14F-4D97-AF65-F5344CB8AC3E}">
        <p14:creationId xmlns:p14="http://schemas.microsoft.com/office/powerpoint/2010/main" val="179247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E1F52D76-BF85-4354-8F82-CBF514382739}" type="slidenum">
              <a:rPr lang="en-US" smtClean="0"/>
              <a:pPr>
                <a:defRPr/>
              </a:pPr>
              <a:t>2</a:t>
            </a:fld>
            <a:endParaRPr lang="en-US"/>
          </a:p>
        </p:txBody>
      </p:sp>
    </p:spTree>
    <p:extLst>
      <p:ext uri="{BB962C8B-B14F-4D97-AF65-F5344CB8AC3E}">
        <p14:creationId xmlns:p14="http://schemas.microsoft.com/office/powerpoint/2010/main" val="1371174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341C247-4CCE-4BAD-832C-2942C4776EF0}" type="slidenum">
              <a:rPr lang="en-US" smtClean="0"/>
              <a:pPr>
                <a:defRPr/>
              </a:pPr>
              <a:t>23</a:t>
            </a:fld>
            <a:endParaRPr lang="en-US"/>
          </a:p>
        </p:txBody>
      </p:sp>
    </p:spTree>
    <p:extLst>
      <p:ext uri="{BB962C8B-B14F-4D97-AF65-F5344CB8AC3E}">
        <p14:creationId xmlns:p14="http://schemas.microsoft.com/office/powerpoint/2010/main" val="3101272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38AAA8B-BE99-4EAC-A7E6-D6A1DD33342A}" type="slidenum">
              <a:rPr lang="en-US" smtClean="0"/>
              <a:pPr>
                <a:defRPr/>
              </a:pPr>
              <a:t>25</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3281428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5D311-ADE3-45E6-BBA2-1663DFC62943}" type="slidenum">
              <a:rPr lang="en-US" smtClean="0"/>
              <a:pPr>
                <a:defRPr/>
              </a:pPr>
              <a:t>26</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502656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5D311-ADE3-45E6-BBA2-1663DFC62943}" type="slidenum">
              <a:rPr lang="en-US" smtClean="0"/>
              <a:pPr>
                <a:defRPr/>
              </a:pPr>
              <a:t>27</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39016002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5D311-ADE3-45E6-BBA2-1663DFC62943}" type="slidenum">
              <a:rPr lang="en-US" smtClean="0"/>
              <a:pPr>
                <a:defRPr/>
              </a:pPr>
              <a:t>28</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3130721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5D311-ADE3-45E6-BBA2-1663DFC62943}" type="slidenum">
              <a:rPr lang="en-US" smtClean="0"/>
              <a:pPr>
                <a:defRPr/>
              </a:pPr>
              <a:t>29</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474131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565D311-ADE3-45E6-BBA2-1663DFC62943}" type="slidenum">
              <a:rPr lang="en-US" smtClean="0"/>
              <a:pPr>
                <a:defRPr/>
              </a:pPr>
              <a:t>30</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6655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E1F52D76-BF85-4354-8F82-CBF514382739}" type="slidenum">
              <a:rPr lang="en-US" smtClean="0"/>
              <a:pPr>
                <a:defRPr/>
              </a:pPr>
              <a:t>3</a:t>
            </a:fld>
            <a:endParaRPr lang="en-US"/>
          </a:p>
        </p:txBody>
      </p:sp>
    </p:spTree>
    <p:extLst>
      <p:ext uri="{BB962C8B-B14F-4D97-AF65-F5344CB8AC3E}">
        <p14:creationId xmlns:p14="http://schemas.microsoft.com/office/powerpoint/2010/main" val="92472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 objective for Day 1 (50 minutes)</a:t>
            </a:r>
          </a:p>
        </p:txBody>
      </p:sp>
      <p:sp>
        <p:nvSpPr>
          <p:cNvPr id="25605"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339C81-9176-4A58-A2C5-9789F868B96A}" type="slidenum">
              <a:rPr lang="en-US"/>
              <a:pPr fontAlgn="base">
                <a:spcBef>
                  <a:spcPct val="0"/>
                </a:spcBef>
                <a:spcAft>
                  <a:spcPct val="0"/>
                </a:spcAft>
                <a:defRPr/>
              </a:pPr>
              <a:t>4</a:t>
            </a:fld>
            <a:endParaRPr lang="en-US" dirty="0"/>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830942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Sensing is all about measuring physical quantities and interpreting these measurements in order to draw conclusions. </a:t>
            </a:r>
            <a:endParaRPr lang="en-US" altLang="en-US" dirty="0" smtClean="0"/>
          </a:p>
        </p:txBody>
      </p:sp>
      <p:sp>
        <p:nvSpPr>
          <p:cNvPr id="4" name="Slide Number Placeholder 3"/>
          <p:cNvSpPr>
            <a:spLocks noGrp="1"/>
          </p:cNvSpPr>
          <p:nvPr>
            <p:ph type="sldNum" sz="quarter" idx="5"/>
          </p:nvPr>
        </p:nvSpPr>
        <p:spPr/>
        <p:txBody>
          <a:bodyPr/>
          <a:lstStyle/>
          <a:p>
            <a:pPr>
              <a:defRPr/>
            </a:pPr>
            <a:fld id="{39D717FC-D165-457C-BC07-222D5035F471}" type="slidenum">
              <a:rPr lang="en-US" smtClean="0"/>
              <a:pPr>
                <a:defRPr/>
              </a:pPr>
              <a:t>5</a:t>
            </a:fld>
            <a:endParaRPr lang="en-US"/>
          </a:p>
        </p:txBody>
      </p:sp>
    </p:spTree>
    <p:extLst>
      <p:ext uri="{BB962C8B-B14F-4D97-AF65-F5344CB8AC3E}">
        <p14:creationId xmlns:p14="http://schemas.microsoft.com/office/powerpoint/2010/main" val="421473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Sensing is all about measuring physical quantities and interpreting these measurements in order to draw conclusions. </a:t>
            </a:r>
            <a:endParaRPr lang="en-US" altLang="en-US" dirty="0" smtClean="0"/>
          </a:p>
        </p:txBody>
      </p:sp>
      <p:sp>
        <p:nvSpPr>
          <p:cNvPr id="4" name="Slide Number Placeholder 3"/>
          <p:cNvSpPr>
            <a:spLocks noGrp="1"/>
          </p:cNvSpPr>
          <p:nvPr>
            <p:ph type="sldNum" sz="quarter" idx="10"/>
          </p:nvPr>
        </p:nvSpPr>
        <p:spPr/>
        <p:txBody>
          <a:bodyPr/>
          <a:lstStyle/>
          <a:p>
            <a:pPr>
              <a:defRPr/>
            </a:pPr>
            <a:fld id="{20FEFB3D-94AC-44D8-9C24-75D469B36BB3}" type="slidenum">
              <a:rPr lang="en-US" smtClean="0"/>
              <a:pPr>
                <a:defRPr/>
              </a:pPr>
              <a:t>7</a:t>
            </a:fld>
            <a:endParaRPr lang="en-US"/>
          </a:p>
        </p:txBody>
      </p:sp>
    </p:spTree>
    <p:extLst>
      <p:ext uri="{BB962C8B-B14F-4D97-AF65-F5344CB8AC3E}">
        <p14:creationId xmlns:p14="http://schemas.microsoft.com/office/powerpoint/2010/main" val="140522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2DCB97C-69E1-4864-A9ED-81F2BB143A61}" type="slidenum">
              <a:rPr lang="en-US" smtClean="0"/>
              <a:pPr>
                <a:defRPr/>
              </a:pPr>
              <a:t>8</a:t>
            </a:fld>
            <a:endParaRPr lang="en-US"/>
          </a:p>
        </p:txBody>
      </p:sp>
    </p:spTree>
    <p:extLst>
      <p:ext uri="{BB962C8B-B14F-4D97-AF65-F5344CB8AC3E}">
        <p14:creationId xmlns:p14="http://schemas.microsoft.com/office/powerpoint/2010/main" val="11317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79CBC36-3546-402A-944E-F51921FD35DA}" type="slidenum">
              <a:rPr lang="en-US" smtClean="0"/>
              <a:pPr>
                <a:defRPr/>
              </a:pPr>
              <a:t>9</a:t>
            </a:fld>
            <a:endParaRPr lang="en-US"/>
          </a:p>
        </p:txBody>
      </p:sp>
    </p:spTree>
    <p:extLst>
      <p:ext uri="{BB962C8B-B14F-4D97-AF65-F5344CB8AC3E}">
        <p14:creationId xmlns:p14="http://schemas.microsoft.com/office/powerpoint/2010/main" val="3608191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2E100B79-CCB1-4A7E-95DF-F8DE2585C881}" type="slidenum">
              <a:rPr lang="en-US" smtClean="0"/>
              <a:pPr>
                <a:defRPr/>
              </a:pPr>
              <a:t>10</a:t>
            </a:fld>
            <a:endParaRPr lang="en-US"/>
          </a:p>
        </p:txBody>
      </p:sp>
    </p:spTree>
    <p:extLst>
      <p:ext uri="{BB962C8B-B14F-4D97-AF65-F5344CB8AC3E}">
        <p14:creationId xmlns:p14="http://schemas.microsoft.com/office/powerpoint/2010/main" val="207378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atin typeface="Calibri" panose="020F0502020204030204" pitchFamily="34" charset="0"/>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atin typeface="Calibri" panose="020F0502020204030204" pitchFamily="34" charset="0"/>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atin typeface="Calibri" panose="020F0502020204030204" pitchFamily="34" charset="0"/>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atin typeface="Calibri" panose="020F0502020204030204" pitchFamily="34" charset="0"/>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8" name="Title 7"/>
          <p:cNvSpPr>
            <a:spLocks noGrp="1"/>
          </p:cNvSpPr>
          <p:nvPr>
            <p:ph type="ctrTitle"/>
          </p:nvPr>
        </p:nvSpPr>
        <p:spPr>
          <a:xfrm>
            <a:off x="2286000" y="3124200"/>
            <a:ext cx="6172200" cy="1894362"/>
          </a:xfrm>
        </p:spPr>
        <p:txBody>
          <a:bodyPr/>
          <a:lstStyle>
            <a:lvl1pPr>
              <a:defRPr b="1">
                <a:latin typeface="Calibri" panose="020F0502020204030204" pitchFamily="34"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atin typeface="Calibri" panose="020F0502020204030204" pitchFamily="34" charset="0"/>
              </a:defRPr>
            </a:lvl1pPr>
          </a:lstStyle>
          <a:p>
            <a:pPr>
              <a:defRPr/>
            </a:pPr>
            <a:fld id="{CF9B42EB-8ADB-487F-8EE0-D47644FF1163}" type="datetime1">
              <a:rPr lang="en-US" smtClean="0"/>
              <a:pPr>
                <a:defRPr/>
              </a:pPr>
              <a:t>2/10/2014</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atin typeface="Calibri" panose="020F0502020204030204" pitchFamily="34" charset="0"/>
              </a:defRPr>
            </a:lvl1pPr>
          </a:lstStyle>
          <a:p>
            <a:pPr>
              <a:defRPr/>
            </a:pPr>
            <a:fld id="{CF30A3EE-5AED-4FDC-B21B-5F1D618BCC95}" type="slidenum">
              <a:rPr lang="en-US" smtClean="0"/>
              <a:pPr>
                <a:defRPr/>
              </a:pPr>
              <a:t>‹#›</a:t>
            </a:fld>
            <a:endParaRPr lang="en-US"/>
          </a:p>
        </p:txBody>
      </p:sp>
    </p:spTree>
    <p:extLst>
      <p:ext uri="{BB962C8B-B14F-4D97-AF65-F5344CB8AC3E}">
        <p14:creationId xmlns:p14="http://schemas.microsoft.com/office/powerpoint/2010/main" val="3519093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0EDF563-B2AB-4D0D-8672-BD7F822595AE}" type="datetime1">
              <a:rPr lang="en-US"/>
              <a:pPr>
                <a:defRPr/>
              </a:pPr>
              <a:t>2/10/2014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681DD5E5-B668-4AC3-B02B-238BB9FBE07E}" type="slidenum">
              <a:rPr lang="en-US"/>
              <a:pPr>
                <a:defRPr/>
              </a:pPr>
              <a:t>‹#›</a:t>
            </a:fld>
            <a:endParaRPr lang="en-US"/>
          </a:p>
        </p:txBody>
      </p:sp>
    </p:spTree>
    <p:extLst>
      <p:ext uri="{BB962C8B-B14F-4D97-AF65-F5344CB8AC3E}">
        <p14:creationId xmlns:p14="http://schemas.microsoft.com/office/powerpoint/2010/main" val="274944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1ED67B5-C181-4C36-908C-7F036E277C73}" type="datetime1">
              <a:rPr lang="en-US"/>
              <a:pPr>
                <a:defRPr/>
              </a:pPr>
              <a:t>2/10/2014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5AEC2728-C192-486D-90ED-D6EFA767F908}" type="slidenum">
              <a:rPr lang="en-US"/>
              <a:pPr>
                <a:defRPr/>
              </a:pPr>
              <a:t>‹#›</a:t>
            </a:fld>
            <a:endParaRPr lang="en-US"/>
          </a:p>
        </p:txBody>
      </p:sp>
    </p:spTree>
    <p:extLst>
      <p:ext uri="{BB962C8B-B14F-4D97-AF65-F5344CB8AC3E}">
        <p14:creationId xmlns:p14="http://schemas.microsoft.com/office/powerpoint/2010/main" val="334375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917ED658-3FBD-42C5-A068-264F0D641D16}" type="datetime1">
              <a:rPr lang="en-US"/>
              <a:pPr>
                <a:defRPr/>
              </a:pPr>
              <a:t>2/10/2014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0B5BD5DE-89A5-4011-8997-70B780D7B0E5}" type="slidenum">
              <a:rPr lang="en-US"/>
              <a:pPr>
                <a:defRPr/>
              </a:pPr>
              <a:t>‹#›</a:t>
            </a:fld>
            <a:endParaRPr lang="en-US"/>
          </a:p>
        </p:txBody>
      </p:sp>
    </p:spTree>
    <p:extLst>
      <p:ext uri="{BB962C8B-B14F-4D97-AF65-F5344CB8AC3E}">
        <p14:creationId xmlns:p14="http://schemas.microsoft.com/office/powerpoint/2010/main" val="395014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249610C6-905F-4E54-84BC-B489A9FF91BD}" type="datetime1">
              <a:rPr lang="en-US"/>
              <a:pPr>
                <a:defRPr/>
              </a:pPr>
              <a:t>2/10/2014</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EB5A3B3-4463-46DE-890E-53A0C9C4B5AF}" type="slidenum">
              <a:rPr lang="en-US"/>
              <a:pPr>
                <a:defRPr/>
              </a:pPr>
              <a:t>‹#›</a:t>
            </a:fld>
            <a:endParaRPr lang="en-US"/>
          </a:p>
        </p:txBody>
      </p:sp>
    </p:spTree>
    <p:extLst>
      <p:ext uri="{BB962C8B-B14F-4D97-AF65-F5344CB8AC3E}">
        <p14:creationId xmlns:p14="http://schemas.microsoft.com/office/powerpoint/2010/main" val="33504785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EE0BCE6-AC4E-4D38-81A1-D251CD73D49B}" type="datetime1">
              <a:rPr lang="en-US"/>
              <a:pPr>
                <a:defRPr/>
              </a:pPr>
              <a:t>2/10/2014</a:t>
            </a:fld>
            <a:endParaRPr lang="en-US"/>
          </a:p>
        </p:txBody>
      </p:sp>
      <p:sp>
        <p:nvSpPr>
          <p:cNvPr id="7" name="Slide Number Placeholder 22"/>
          <p:cNvSpPr>
            <a:spLocks noGrp="1"/>
          </p:cNvSpPr>
          <p:nvPr>
            <p:ph type="sldNum" sz="quarter" idx="12"/>
          </p:nvPr>
        </p:nvSpPr>
        <p:spPr/>
        <p:txBody>
          <a:bodyPr/>
          <a:lstStyle>
            <a:lvl1pPr>
              <a:defRPr/>
            </a:lvl1pPr>
          </a:lstStyle>
          <a:p>
            <a:pPr>
              <a:defRPr/>
            </a:pPr>
            <a:fld id="{ECC89E87-F975-4027-BA3D-A744D137F026}" type="slidenum">
              <a:rPr lang="en-US"/>
              <a:pPr>
                <a:defRPr/>
              </a:pPr>
              <a:t>‹#›</a:t>
            </a:fld>
            <a:endParaRPr lang="en-US"/>
          </a:p>
        </p:txBody>
      </p:sp>
    </p:spTree>
    <p:extLst>
      <p:ext uri="{BB962C8B-B14F-4D97-AF65-F5344CB8AC3E}">
        <p14:creationId xmlns:p14="http://schemas.microsoft.com/office/powerpoint/2010/main" val="82235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9E9C4B9-3E8A-4F2C-B5F5-21E6DB32826B}" type="datetime1">
              <a:rPr lang="en-US"/>
              <a:pPr>
                <a:defRPr/>
              </a:pPr>
              <a:t>2/10/2014</a:t>
            </a:fld>
            <a:endParaRPr lang="en-US"/>
          </a:p>
        </p:txBody>
      </p:sp>
      <p:sp>
        <p:nvSpPr>
          <p:cNvPr id="9" name="Slide Number Placeholder 22"/>
          <p:cNvSpPr>
            <a:spLocks noGrp="1"/>
          </p:cNvSpPr>
          <p:nvPr>
            <p:ph type="sldNum" sz="quarter" idx="12"/>
          </p:nvPr>
        </p:nvSpPr>
        <p:spPr/>
        <p:txBody>
          <a:bodyPr/>
          <a:lstStyle>
            <a:lvl1pPr>
              <a:defRPr/>
            </a:lvl1pPr>
          </a:lstStyle>
          <a:p>
            <a:pPr>
              <a:defRPr/>
            </a:pPr>
            <a:fld id="{A38EAE8C-5B23-4DC8-A67C-7BDE977959A8}" type="slidenum">
              <a:rPr lang="en-US"/>
              <a:pPr>
                <a:defRPr/>
              </a:pPr>
              <a:t>‹#›</a:t>
            </a:fld>
            <a:endParaRPr lang="en-US"/>
          </a:p>
        </p:txBody>
      </p:sp>
    </p:spTree>
    <p:extLst>
      <p:ext uri="{BB962C8B-B14F-4D97-AF65-F5344CB8AC3E}">
        <p14:creationId xmlns:p14="http://schemas.microsoft.com/office/powerpoint/2010/main" val="210761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567DA980-7477-4764-A364-373EB0D9B212}" type="datetime1">
              <a:rPr lang="en-US"/>
              <a:pPr>
                <a:defRPr/>
              </a:pPr>
              <a:t>2/10/2014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71FC6BBB-B8B4-4CEF-A9BC-449DEA4CE6A9}" type="slidenum">
              <a:rPr lang="en-US"/>
              <a:pPr>
                <a:defRPr/>
              </a:pPr>
              <a:t>‹#›</a:t>
            </a:fld>
            <a:endParaRPr lang="en-US"/>
          </a:p>
        </p:txBody>
      </p:sp>
    </p:spTree>
    <p:extLst>
      <p:ext uri="{BB962C8B-B14F-4D97-AF65-F5344CB8AC3E}">
        <p14:creationId xmlns:p14="http://schemas.microsoft.com/office/powerpoint/2010/main" val="198455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75B1190-60C1-4274-BD9F-D31350AA3844}" type="datetime1">
              <a:rPr lang="en-US"/>
              <a:pPr>
                <a:defRPr/>
              </a:pPr>
              <a:t>2/10/2014</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A3B738F4-3514-469A-8505-F007CA986FEF}" type="slidenum">
              <a:rPr lang="en-US"/>
              <a:pPr>
                <a:defRPr/>
              </a:pPr>
              <a:t>‹#›</a:t>
            </a:fld>
            <a:endParaRPr lang="en-US"/>
          </a:p>
        </p:txBody>
      </p:sp>
    </p:spTree>
    <p:extLst>
      <p:ext uri="{BB962C8B-B14F-4D97-AF65-F5344CB8AC3E}">
        <p14:creationId xmlns:p14="http://schemas.microsoft.com/office/powerpoint/2010/main" val="206044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88556E8D-482A-45B1-91E4-7C4ED3CCBBB6}" type="datetime1">
              <a:rPr lang="en-US"/>
              <a:pPr>
                <a:defRPr/>
              </a:pPr>
              <a:t>2/10/2014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8554AA3C-D282-450C-AECE-AE49A33CF10A}" type="slidenum">
              <a:rPr lang="en-US"/>
              <a:pPr>
                <a:defRPr/>
              </a:pPr>
              <a:t>‹#›</a:t>
            </a:fld>
            <a:endParaRPr lang="en-US"/>
          </a:p>
        </p:txBody>
      </p:sp>
    </p:spTree>
    <p:extLst>
      <p:ext uri="{BB962C8B-B14F-4D97-AF65-F5344CB8AC3E}">
        <p14:creationId xmlns:p14="http://schemas.microsoft.com/office/powerpoint/2010/main" val="108615632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F268B7A1-24FE-4BBA-9FB7-E7F10DE89F56}" type="datetime1">
              <a:rPr lang="en-US"/>
              <a:pPr>
                <a:defRPr/>
              </a:pPr>
              <a:t>2/10/2014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D4521E44-0212-49F6-AE6E-1C424556B35E}" type="slidenum">
              <a:rPr lang="en-US"/>
              <a:pPr>
                <a:defRPr/>
              </a:pPr>
              <a:t>‹#›</a:t>
            </a:fld>
            <a:endParaRPr lang="en-US"/>
          </a:p>
        </p:txBody>
      </p:sp>
    </p:spTree>
    <p:extLst>
      <p:ext uri="{BB962C8B-B14F-4D97-AF65-F5344CB8AC3E}">
        <p14:creationId xmlns:p14="http://schemas.microsoft.com/office/powerpoint/2010/main" val="51498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Calibri" panose="020F0502020204030204" pitchFamily="34"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Calibri" panose="020F0502020204030204" pitchFamily="34" charset="0"/>
              </a:defRPr>
            </a:lvl1pPr>
          </a:lstStyle>
          <a:p>
            <a:pPr>
              <a:defRPr/>
            </a:pPr>
            <a:fld id="{A3DF471E-61B4-4053-9378-FE23F9AA16EA}" type="datetime1">
              <a:rPr lang="en-US" smtClean="0"/>
              <a:pPr>
                <a:defRPr/>
              </a:pPr>
              <a:t>2/10/2014</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Calibri" panose="020F0502020204030204" pitchFamily="34" charset="0"/>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latin typeface="Calibri" panose="020F0502020204030204" pitchFamily="34"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atin typeface="Calibri" panose="020F0502020204030204" pitchFamily="34" charset="0"/>
            </a:endParaRPr>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latin typeface="Calibri" panose="020F0502020204030204" pitchFamily="34"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Calibri" panose="020F0502020204030204" pitchFamily="34" charset="0"/>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Calibri" panose="020F0502020204030204" pitchFamily="34" charset="0"/>
              </a:defRPr>
            </a:lvl1pPr>
          </a:lstStyle>
          <a:p>
            <a:pPr>
              <a:defRPr/>
            </a:pPr>
            <a:fld id="{C73CDF36-FD7C-4EA7-B227-BFA1713234D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821" r:id="rId1"/>
    <p:sldLayoutId id="2147484822" r:id="rId2"/>
    <p:sldLayoutId id="2147484823" r:id="rId3"/>
    <p:sldLayoutId id="2147484816" r:id="rId4"/>
    <p:sldLayoutId id="2147484817" r:id="rId5"/>
    <p:sldLayoutId id="2147484824" r:id="rId6"/>
    <p:sldLayoutId id="2147484818" r:id="rId7"/>
    <p:sldLayoutId id="2147484825" r:id="rId8"/>
    <p:sldLayoutId id="2147484826" r:id="rId9"/>
    <p:sldLayoutId id="2147484819" r:id="rId10"/>
    <p:sldLayoutId id="2147484820" r:id="rId11"/>
  </p:sldLayoutIdLst>
  <p:hf hdr="0" dt="0"/>
  <p:txStyles>
    <p:title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_ovMh2A3P5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videos.howstuffworks.com/howstuffworks/461-how-smell-works-video.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commons.wikimedia.org/wiki/File:Nose_and_nasal_cavities.png" TargetMode="External"/><Relationship Id="rId3" Type="http://schemas.openxmlformats.org/officeDocument/2006/relationships/hyperlink" Target="http://www.nlm.nih.gov/medlineplus/carpaltunnelsyndrome.html" TargetMode="External"/><Relationship Id="rId7" Type="http://schemas.openxmlformats.org/officeDocument/2006/relationships/hyperlink" Target="http://commons.wikimedia.org/wiki/File:HumanEar.jpg" TargetMode="External"/><Relationship Id="rId2" Type="http://schemas.openxmlformats.org/officeDocument/2006/relationships/hyperlink" Target="http://office.microsoft.com/en-us/images/results.aspx?qu=sense&amp;ex=1#ai:MC900231880|" TargetMode="External"/><Relationship Id="rId1" Type="http://schemas.openxmlformats.org/officeDocument/2006/relationships/slideLayout" Target="../slideLayouts/slideLayout4.xml"/><Relationship Id="rId6" Type="http://schemas.openxmlformats.org/officeDocument/2006/relationships/hyperlink" Target="http://www.cancer.gov/cancertopics/pdq/treatment/retinoblastoma/patient" TargetMode="External"/><Relationship Id="rId5" Type="http://schemas.openxmlformats.org/officeDocument/2006/relationships/hyperlink" Target="http://thebrain.mcgill.ca/flash/d/d_02/d_02_cr/d_02_cr_vis/d_02_cr_vis.html" TargetMode="External"/><Relationship Id="rId10" Type="http://schemas.openxmlformats.org/officeDocument/2006/relationships/image" Target="../media/image6.jpeg"/><Relationship Id="rId4" Type="http://schemas.openxmlformats.org/officeDocument/2006/relationships/hyperlink" Target="http://www.nlm.nih.gov/medlineplus/ency/imagepages/8679.htm" TargetMode="External"/><Relationship Id="rId9" Type="http://schemas.openxmlformats.org/officeDocument/2006/relationships/hyperlink" Target="http://commons.wikimedia.org/wiki/File:Kieli_kaikki_en.sv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3"/>
          <p:cNvSpPr txBox="1">
            <a:spLocks noChangeArrowheads="1"/>
          </p:cNvSpPr>
          <p:nvPr/>
        </p:nvSpPr>
        <p:spPr bwMode="auto">
          <a:xfrm>
            <a:off x="5181600" y="2971800"/>
            <a:ext cx="3429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6000" b="1" dirty="0" smtClean="0">
                <a:solidFill>
                  <a:schemeClr val="accent1"/>
                </a:solidFill>
                <a:latin typeface="Calibri" panose="020F0502020204030204" pitchFamily="34" charset="0"/>
                <a:cs typeface="Times New Roman" pitchFamily="18" charset="0"/>
              </a:rPr>
              <a:t>What Is a Sensor?</a:t>
            </a:r>
            <a:endParaRPr lang="en-US" altLang="en-US" sz="6000" b="1" dirty="0">
              <a:solidFill>
                <a:schemeClr val="accent1"/>
              </a:solidFill>
              <a:latin typeface="Calibri" panose="020F0502020204030204" pitchFamily="34" charset="0"/>
            </a:endParaRPr>
          </a:p>
        </p:txBody>
      </p:sp>
      <p:pic>
        <p:nvPicPr>
          <p:cNvPr id="1028" name="Picture 4" descr="ears,eyes,montages,mouths,people,senses,sensory organs,sights,sounds,speeches"/>
          <p:cNvPicPr>
            <a:picLocks noChangeAspect="1" noChangeArrowheads="1"/>
          </p:cNvPicPr>
          <p:nvPr/>
        </p:nvPicPr>
        <p:blipFill rotWithShape="1">
          <a:blip r:embed="rId3">
            <a:extLst>
              <a:ext uri="{28A0092B-C50C-407E-A947-70E740481C1C}">
                <a14:useLocalDpi xmlns:a14="http://schemas.microsoft.com/office/drawing/2010/main" val="0"/>
              </a:ext>
            </a:extLst>
          </a:blip>
          <a:srcRect l="13846" r="14769"/>
          <a:stretch/>
        </p:blipFill>
        <p:spPr bwMode="auto">
          <a:xfrm>
            <a:off x="-1" y="0"/>
            <a:ext cx="4877117" cy="68321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sz="quarter" idx="1"/>
          </p:nvPr>
        </p:nvSpPr>
        <p:spPr>
          <a:xfrm>
            <a:off x="4648200" y="1454150"/>
            <a:ext cx="4003675" cy="4826000"/>
          </a:xfrm>
        </p:spPr>
        <p:txBody>
          <a:bodyPr/>
          <a:lstStyle/>
          <a:p>
            <a:pPr marL="457200" indent="-457200" eaLnBrk="1" hangingPunct="1">
              <a:buFont typeface="+mj-lt"/>
              <a:buAutoNum type="arabicPeriod"/>
            </a:pPr>
            <a:r>
              <a:rPr lang="en-US" altLang="en-US" sz="2000" b="1" dirty="0" smtClean="0">
                <a:cs typeface="Times New Roman" pitchFamily="18" charset="0"/>
              </a:rPr>
              <a:t>Light (stimulus) from the object enters the eye.</a:t>
            </a:r>
          </a:p>
          <a:p>
            <a:pPr marL="457200" indent="-457200" eaLnBrk="1" hangingPunct="1">
              <a:buFont typeface="+mj-lt"/>
              <a:buAutoNum type="arabicPeriod"/>
            </a:pPr>
            <a:r>
              <a:rPr lang="en-US" altLang="en-US" sz="2000" b="1" dirty="0" smtClean="0">
                <a:cs typeface="Times New Roman" pitchFamily="18" charset="0"/>
              </a:rPr>
              <a:t>Light sensors convert (transduce) light into an electrical signal.</a:t>
            </a:r>
          </a:p>
          <a:p>
            <a:pPr marL="457200" indent="-457200" eaLnBrk="1" hangingPunct="1">
              <a:buFont typeface="+mj-lt"/>
              <a:buAutoNum type="arabicPeriod"/>
            </a:pPr>
            <a:r>
              <a:rPr lang="en-US" altLang="en-US" sz="2000" b="1" dirty="0" smtClean="0">
                <a:cs typeface="Times New Roman" pitchFamily="18" charset="0"/>
              </a:rPr>
              <a:t>This electrical signal passes through the optic nerve to the lateral geniculate nucleus (LGN), which relays the information to the visual cortex.</a:t>
            </a:r>
          </a:p>
          <a:p>
            <a:pPr marL="457200" indent="-457200" eaLnBrk="1" hangingPunct="1">
              <a:buFont typeface="+mj-lt"/>
              <a:buAutoNum type="arabicPeriod"/>
            </a:pPr>
            <a:r>
              <a:rPr lang="en-US" altLang="en-US" sz="2000" b="1" dirty="0" smtClean="0">
                <a:cs typeface="Times New Roman" pitchFamily="18" charset="0"/>
              </a:rPr>
              <a:t>The visual cortex processes this information and “recognizes” the object seen.</a:t>
            </a:r>
            <a:endParaRPr lang="en-US" altLang="en-US" sz="2000" dirty="0" smtClean="0">
              <a:cs typeface="Times New Roman" pitchFamily="18" charset="0"/>
            </a:endParaRPr>
          </a:p>
        </p:txBody>
      </p:sp>
      <p:pic>
        <p:nvPicPr>
          <p:cNvPr id="17412" name="Picture 8" descr="http://thebrain.mcgill.ca/flash/d/d_02/d_02_cr/d_02_cr_vis/d_02_cr_vis_2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74775"/>
            <a:ext cx="4478338" cy="525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9AA38551-5B54-45F2-8F35-BBA980CDBB4D}" type="slidenum">
              <a:rPr lang="en-US" altLang="en-US" smtClean="0">
                <a:solidFill>
                  <a:srgbClr val="FFFFFF"/>
                </a:solidFill>
              </a:rPr>
              <a:pPr eaLnBrk="1" hangingPunct="1"/>
              <a:t>10</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Vision: </a:t>
            </a:r>
            <a:r>
              <a:rPr lang="en-US" sz="2800" b="1" cap="none" dirty="0" smtClean="0">
                <a:solidFill>
                  <a:schemeClr val="accent1"/>
                </a:solidFill>
              </a:rPr>
              <a:t>How does the brain understand what we see?</a:t>
            </a:r>
            <a:endParaRPr lang="en-US" sz="2800" b="1" cap="none" dirty="0">
              <a:solidFill>
                <a:schemeClr val="accent1"/>
              </a:solidFill>
            </a:endParaRPr>
          </a:p>
        </p:txBody>
      </p:sp>
      <p:pic>
        <p:nvPicPr>
          <p:cNvPr id="3076" name="Picture 4" descr="http://thebrain.mcgill.ca/flash/pop/pop_copy/copylef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989637"/>
            <a:ext cx="454025" cy="4396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8A07765-9D28-48BB-9942-D89C3B6725AB}" type="slidenum">
              <a:rPr lang="en-US" altLang="en-US" smtClean="0">
                <a:solidFill>
                  <a:srgbClr val="FFFFFF"/>
                </a:solidFill>
              </a:rPr>
              <a:pPr eaLnBrk="1" hangingPunct="1"/>
              <a:t>11</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Vision: How do your eyes work?</a:t>
            </a:r>
            <a:endParaRPr lang="en-US" sz="4000" b="1" cap="none" dirty="0">
              <a:solidFill>
                <a:schemeClr val="accent1"/>
              </a:solidFill>
            </a:endParaRPr>
          </a:p>
        </p:txBody>
      </p:sp>
      <p:pic>
        <p:nvPicPr>
          <p:cNvPr id="5122" name="Picture 2" descr="http://www.cancer.gov/images/cdr/live/CDR543553-750.jpg"/>
          <p:cNvPicPr>
            <a:picLocks noChangeAspect="1" noChangeArrowheads="1"/>
          </p:cNvPicPr>
          <p:nvPr/>
        </p:nvPicPr>
        <p:blipFill rotWithShape="1">
          <a:blip r:embed="rId3">
            <a:extLst>
              <a:ext uri="{28A0092B-C50C-407E-A947-70E740481C1C}">
                <a14:useLocalDpi xmlns:a14="http://schemas.microsoft.com/office/drawing/2010/main" val="0"/>
              </a:ext>
            </a:extLst>
          </a:blip>
          <a:srcRect l="5772" t="15257" r="3686" b="4213"/>
          <a:stretch/>
        </p:blipFill>
        <p:spPr bwMode="auto">
          <a:xfrm>
            <a:off x="228600" y="1070609"/>
            <a:ext cx="3512820" cy="404506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3726180" y="990600"/>
            <a:ext cx="511302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fontAlgn="auto" hangingPunct="1">
              <a:spcAft>
                <a:spcPts val="0"/>
              </a:spcAft>
              <a:buFont typeface="Wingdings" pitchFamily="2" charset="2"/>
              <a:buNone/>
              <a:defRPr/>
            </a:pPr>
            <a:r>
              <a:rPr lang="en-US" sz="2000" b="1" dirty="0" smtClean="0">
                <a:cs typeface="Times New Roman" pitchFamily="18" charset="0"/>
              </a:rPr>
              <a:t>Light enters the eye, and is </a:t>
            </a:r>
            <a:r>
              <a:rPr lang="en-US" sz="2000" b="1" dirty="0" smtClean="0">
                <a:solidFill>
                  <a:srgbClr val="FF0000"/>
                </a:solidFill>
                <a:cs typeface="Times New Roman" pitchFamily="18" charset="0"/>
              </a:rPr>
              <a:t>refracted</a:t>
            </a:r>
            <a:r>
              <a:rPr lang="en-US" sz="2000" b="1" dirty="0" smtClean="0">
                <a:cs typeface="Times New Roman" pitchFamily="18" charset="0"/>
              </a:rPr>
              <a:t> (bent) by the </a:t>
            </a:r>
            <a:r>
              <a:rPr lang="en-US" sz="2000" b="1" dirty="0" smtClean="0">
                <a:solidFill>
                  <a:srgbClr val="FF0000"/>
                </a:solidFill>
                <a:cs typeface="Times New Roman" pitchFamily="18" charset="0"/>
              </a:rPr>
              <a:t>cornea</a:t>
            </a:r>
            <a:r>
              <a:rPr lang="en-US" sz="2000" b="1" dirty="0" smtClean="0">
                <a:cs typeface="Times New Roman" pitchFamily="18" charset="0"/>
              </a:rPr>
              <a:t>, the outermost part of the eye. </a:t>
            </a:r>
          </a:p>
          <a:p>
            <a:pPr marL="0" indent="0" defTabSz="914400" eaLnBrk="1" fontAlgn="auto" hangingPunct="1">
              <a:spcAft>
                <a:spcPts val="0"/>
              </a:spcAft>
              <a:buFont typeface="Wingdings" pitchFamily="2" charset="2"/>
              <a:buNone/>
              <a:defRPr/>
            </a:pPr>
            <a:r>
              <a:rPr lang="en-US" sz="2000" b="1" dirty="0" smtClean="0">
                <a:cs typeface="Times New Roman" pitchFamily="18" charset="0"/>
              </a:rPr>
              <a:t>Refracted light is directed to the </a:t>
            </a:r>
            <a:r>
              <a:rPr lang="en-US" sz="2000" b="1" dirty="0" smtClean="0">
                <a:solidFill>
                  <a:srgbClr val="FF0000"/>
                </a:solidFill>
                <a:cs typeface="Times New Roman" pitchFamily="18" charset="0"/>
              </a:rPr>
              <a:t>pupil</a:t>
            </a:r>
            <a:r>
              <a:rPr lang="en-US" sz="2000" b="1" dirty="0" smtClean="0">
                <a:cs typeface="Times New Roman" pitchFamily="18" charset="0"/>
              </a:rPr>
              <a:t>, a small hole in the center of the </a:t>
            </a:r>
            <a:r>
              <a:rPr lang="en-US" sz="2000" b="1" dirty="0" smtClean="0">
                <a:solidFill>
                  <a:srgbClr val="FF0000"/>
                </a:solidFill>
                <a:cs typeface="Times New Roman" pitchFamily="18" charset="0"/>
              </a:rPr>
              <a:t>iris</a:t>
            </a:r>
            <a:r>
              <a:rPr lang="en-US" sz="2000" b="1" dirty="0" smtClean="0">
                <a:cs typeface="Times New Roman" pitchFamily="18" charset="0"/>
              </a:rPr>
              <a:t>, the colored part of the eye. The iris changes the pupil size to allow more or less light to enter.</a:t>
            </a:r>
          </a:p>
          <a:p>
            <a:pPr marL="0" indent="0" defTabSz="914400" eaLnBrk="1" fontAlgn="auto" hangingPunct="1">
              <a:spcAft>
                <a:spcPts val="0"/>
              </a:spcAft>
              <a:buFont typeface="Wingdings" pitchFamily="2" charset="2"/>
              <a:buNone/>
              <a:defRPr/>
            </a:pPr>
            <a:r>
              <a:rPr lang="en-US" sz="2000" b="1" dirty="0" smtClean="0">
                <a:cs typeface="Times New Roman" pitchFamily="18" charset="0"/>
              </a:rPr>
              <a:t>Light that goes through the pupil is redirected again by the eye’s </a:t>
            </a:r>
            <a:r>
              <a:rPr lang="en-US" sz="2000" b="1" dirty="0" smtClean="0">
                <a:solidFill>
                  <a:srgbClr val="FF0000"/>
                </a:solidFill>
                <a:cs typeface="Times New Roman" pitchFamily="18" charset="0"/>
              </a:rPr>
              <a:t>lens</a:t>
            </a:r>
            <a:r>
              <a:rPr lang="en-US" sz="2000" b="1" dirty="0" smtClean="0">
                <a:cs typeface="Times New Roman" pitchFamily="18" charset="0"/>
              </a:rPr>
              <a:t>, which points the light at nerve cells in the back of the eye. </a:t>
            </a:r>
          </a:p>
          <a:p>
            <a:pPr marL="0" indent="0" defTabSz="914400" eaLnBrk="1" fontAlgn="auto" hangingPunct="1">
              <a:spcAft>
                <a:spcPts val="0"/>
              </a:spcAft>
              <a:buNone/>
              <a:defRPr/>
            </a:pPr>
            <a:r>
              <a:rPr lang="en-US" sz="2000" b="1" dirty="0">
                <a:cs typeface="Times New Roman" pitchFamily="18" charset="0"/>
              </a:rPr>
              <a:t>Two types of nerve cells in the back of the eye:</a:t>
            </a:r>
            <a:endParaRPr lang="en-US" sz="2000" b="1" i="1" dirty="0">
              <a:cs typeface="Times New Roman" pitchFamily="18" charset="0"/>
            </a:endParaRPr>
          </a:p>
          <a:p>
            <a:pPr marL="0" indent="0" defTabSz="914400" eaLnBrk="1" fontAlgn="auto" hangingPunct="1">
              <a:spcAft>
                <a:spcPts val="0"/>
              </a:spcAft>
              <a:buFont typeface="Wingdings" pitchFamily="2" charset="2"/>
              <a:buNone/>
              <a:defRPr/>
            </a:pPr>
            <a:endParaRPr lang="en-US" sz="2000" b="1" dirty="0" smtClean="0">
              <a:cs typeface="Times New Roman" pitchFamily="18" charset="0"/>
            </a:endParaRPr>
          </a:p>
        </p:txBody>
      </p:sp>
      <p:sp>
        <p:nvSpPr>
          <p:cNvPr id="9" name="Content Placeholder 2"/>
          <p:cNvSpPr>
            <a:spLocks noGrp="1"/>
          </p:cNvSpPr>
          <p:nvPr>
            <p:ph sz="quarter" idx="1"/>
          </p:nvPr>
        </p:nvSpPr>
        <p:spPr>
          <a:xfrm>
            <a:off x="3429000" y="4343400"/>
            <a:ext cx="5310188" cy="2138680"/>
          </a:xfrm>
        </p:spPr>
        <p:txBody>
          <a:bodyPr>
            <a:noAutofit/>
          </a:bodyPr>
          <a:lstStyle/>
          <a:p>
            <a:pPr marL="548640" lvl="1" indent="-274320" eaLnBrk="1" fontAlgn="auto" hangingPunct="1">
              <a:spcAft>
                <a:spcPts val="0"/>
              </a:spcAft>
              <a:buFont typeface="Wingdings 3"/>
              <a:buChar char=""/>
              <a:defRPr/>
            </a:pPr>
            <a:r>
              <a:rPr lang="en-US" sz="1600" b="1" dirty="0" smtClean="0">
                <a:solidFill>
                  <a:srgbClr val="FF0000"/>
                </a:solidFill>
                <a:cs typeface="Times New Roman" pitchFamily="18" charset="0"/>
              </a:rPr>
              <a:t>Cones</a:t>
            </a:r>
            <a:r>
              <a:rPr lang="en-US" sz="1600" b="1" dirty="0" smtClean="0">
                <a:cs typeface="Times New Roman" pitchFamily="18" charset="0"/>
              </a:rPr>
              <a:t> detect colors and fine details in good light.  </a:t>
            </a:r>
          </a:p>
          <a:p>
            <a:pPr marL="548640" lvl="1" indent="-274320" eaLnBrk="1" fontAlgn="auto" hangingPunct="1">
              <a:spcAft>
                <a:spcPts val="0"/>
              </a:spcAft>
              <a:buFont typeface="Wingdings 3"/>
              <a:buNone/>
              <a:defRPr/>
            </a:pPr>
            <a:r>
              <a:rPr lang="en-US" sz="1600" b="1" dirty="0" smtClean="0">
                <a:cs typeface="Times New Roman" pitchFamily="18" charset="0"/>
              </a:rPr>
              <a:t>	They are concentrated in the center back</a:t>
            </a:r>
            <a:r>
              <a:rPr lang="en-US" sz="1600" b="1" dirty="0">
                <a:cs typeface="Times New Roman" pitchFamily="18" charset="0"/>
              </a:rPr>
              <a:t> </a:t>
            </a:r>
            <a:r>
              <a:rPr lang="en-US" sz="1600" b="1" dirty="0" smtClean="0">
                <a:cs typeface="Times New Roman" pitchFamily="18" charset="0"/>
              </a:rPr>
              <a:t>of the eye.</a:t>
            </a:r>
          </a:p>
          <a:p>
            <a:pPr marL="548640" lvl="1" indent="-274320" eaLnBrk="1" fontAlgn="auto" hangingPunct="1">
              <a:spcAft>
                <a:spcPts val="0"/>
              </a:spcAft>
              <a:buFont typeface="Wingdings 3"/>
              <a:buChar char=""/>
              <a:defRPr/>
            </a:pPr>
            <a:r>
              <a:rPr lang="en-US" sz="1600" b="1" dirty="0" smtClean="0">
                <a:solidFill>
                  <a:srgbClr val="FF0000"/>
                </a:solidFill>
                <a:cs typeface="Times New Roman" pitchFamily="18" charset="0"/>
              </a:rPr>
              <a:t>Rods</a:t>
            </a:r>
            <a:r>
              <a:rPr lang="en-US" sz="1600" b="1" dirty="0" smtClean="0">
                <a:cs typeface="Times New Roman" pitchFamily="18" charset="0"/>
              </a:rPr>
              <a:t> detect the presence of objects in poor light; they </a:t>
            </a:r>
          </a:p>
          <a:p>
            <a:pPr marL="548640" lvl="1" indent="-274320" eaLnBrk="1" fontAlgn="auto" hangingPunct="1">
              <a:spcAft>
                <a:spcPts val="0"/>
              </a:spcAft>
              <a:buFont typeface="Wingdings 3"/>
              <a:buNone/>
              <a:defRPr/>
            </a:pPr>
            <a:r>
              <a:rPr lang="en-US" sz="1600" b="1" dirty="0" smtClean="0">
                <a:cs typeface="Times New Roman" pitchFamily="18" charset="0"/>
              </a:rPr>
              <a:t>	are concentrated on the sides of the back part of the eye.</a:t>
            </a:r>
          </a:p>
        </p:txBody>
      </p:sp>
      <p:sp>
        <p:nvSpPr>
          <p:cNvPr id="10" name="Content Placeholder 2"/>
          <p:cNvSpPr txBox="1">
            <a:spLocks/>
          </p:cNvSpPr>
          <p:nvPr/>
        </p:nvSpPr>
        <p:spPr bwMode="auto">
          <a:xfrm>
            <a:off x="87630" y="5221605"/>
            <a:ext cx="3638550" cy="69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fontAlgn="auto" hangingPunct="1">
              <a:spcAft>
                <a:spcPts val="0"/>
              </a:spcAft>
              <a:buFont typeface="Wingdings" pitchFamily="2" charset="2"/>
              <a:buNone/>
              <a:defRPr/>
            </a:pPr>
            <a:r>
              <a:rPr lang="en-US" sz="1800" b="1" dirty="0" smtClean="0">
                <a:cs typeface="Times New Roman" pitchFamily="18" charset="0"/>
              </a:rPr>
              <a:t>Cones and rods </a:t>
            </a:r>
            <a:r>
              <a:rPr lang="en-US" sz="1800" b="1" dirty="0" smtClean="0">
                <a:solidFill>
                  <a:schemeClr val="accent1"/>
                </a:solidFill>
                <a:cs typeface="Times New Roman" pitchFamily="18" charset="0"/>
              </a:rPr>
              <a:t>send signals </a:t>
            </a:r>
            <a:r>
              <a:rPr lang="en-US" sz="1800" b="1" dirty="0" smtClean="0">
                <a:cs typeface="Times New Roman" pitchFamily="18" charset="0"/>
              </a:rPr>
              <a:t>through the </a:t>
            </a:r>
            <a:r>
              <a:rPr lang="en-US" sz="1800" b="1" dirty="0" smtClean="0">
                <a:solidFill>
                  <a:schemeClr val="accent1"/>
                </a:solidFill>
                <a:cs typeface="Times New Roman" pitchFamily="18" charset="0"/>
              </a:rPr>
              <a:t>optic nerve </a:t>
            </a:r>
            <a:r>
              <a:rPr lang="en-US" sz="1800" b="1" dirty="0" smtClean="0">
                <a:cs typeface="Times New Roman" pitchFamily="18" charset="0"/>
              </a:rPr>
              <a:t>to the brain.  </a:t>
            </a:r>
          </a:p>
        </p:txBody>
      </p:sp>
      <p:sp>
        <p:nvSpPr>
          <p:cNvPr id="11" name="Content Placeholder 2"/>
          <p:cNvSpPr txBox="1">
            <a:spLocks/>
          </p:cNvSpPr>
          <p:nvPr/>
        </p:nvSpPr>
        <p:spPr bwMode="auto">
          <a:xfrm>
            <a:off x="533400" y="5913120"/>
            <a:ext cx="7848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fontAlgn="auto" hangingPunct="1">
              <a:spcAft>
                <a:spcPts val="0"/>
              </a:spcAft>
              <a:buFont typeface="Wingdings" pitchFamily="2" charset="2"/>
              <a:buNone/>
              <a:defRPr/>
            </a:pPr>
            <a:r>
              <a:rPr lang="en-US" sz="2200" b="1" dirty="0" smtClean="0">
                <a:solidFill>
                  <a:srgbClr val="7030A0"/>
                </a:solidFill>
                <a:cs typeface="Times New Roman" pitchFamily="18" charset="0"/>
              </a:rPr>
              <a:t>Do This: </a:t>
            </a:r>
            <a:r>
              <a:rPr lang="en-US" sz="2200" b="1" dirty="0" smtClean="0">
                <a:cs typeface="Times New Roman" pitchFamily="18" charset="0"/>
              </a:rPr>
              <a:t>Brainstorm and write a stimulus-sensor-coordinator-effector-response pathway for this sensor. </a:t>
            </a:r>
            <a:r>
              <a:rPr lang="en-US" sz="2000" b="1" dirty="0" smtClean="0">
                <a:solidFill>
                  <a:schemeClr val="bg1">
                    <a:lumMod val="50000"/>
                  </a:schemeClr>
                </a:solidFill>
                <a:cs typeface="Times New Roman" pitchFamily="18" charset="0"/>
              </a:rPr>
              <a:t>(Answers on slide 27)</a:t>
            </a:r>
            <a:endParaRPr lang="en-US" sz="2000" i="1" dirty="0" smtClean="0">
              <a:solidFill>
                <a:schemeClr val="bg1">
                  <a:lumMod val="50000"/>
                </a:schemeClr>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3713" y="1143000"/>
            <a:ext cx="7635875" cy="5410200"/>
          </a:xfrm>
        </p:spPr>
        <p:txBody>
          <a:bodyPr>
            <a:noAutofit/>
          </a:bodyPr>
          <a:lstStyle/>
          <a:p>
            <a:pPr marL="0" indent="0" eaLnBrk="1" fontAlgn="auto" hangingPunct="1">
              <a:spcAft>
                <a:spcPts val="0"/>
              </a:spcAft>
              <a:buNone/>
              <a:defRPr/>
            </a:pPr>
            <a:r>
              <a:rPr lang="en-US" sz="2000" b="1" dirty="0" smtClean="0">
                <a:cs typeface="Times New Roman" pitchFamily="18" charset="0"/>
              </a:rPr>
              <a:t>The cells in your eye that respond to light (that is, the sensors themselves) are called rods and cones.</a:t>
            </a:r>
          </a:p>
          <a:p>
            <a:pPr marL="274320" indent="-274320" eaLnBrk="1" fontAlgn="auto" hangingPunct="1">
              <a:spcAft>
                <a:spcPts val="0"/>
              </a:spcAft>
              <a:buFont typeface="Wingdings 3"/>
              <a:buChar char=""/>
              <a:defRPr/>
            </a:pPr>
            <a:r>
              <a:rPr lang="en-US" sz="2000" b="1" dirty="0">
                <a:solidFill>
                  <a:srgbClr val="7030A0"/>
                </a:solidFill>
                <a:cs typeface="Times New Roman" pitchFamily="18" charset="0"/>
              </a:rPr>
              <a:t>Rods</a:t>
            </a:r>
            <a:r>
              <a:rPr lang="en-US" sz="2000" b="1" dirty="0">
                <a:solidFill>
                  <a:schemeClr val="accent1"/>
                </a:solidFill>
                <a:cs typeface="Times New Roman" pitchFamily="18" charset="0"/>
              </a:rPr>
              <a:t> </a:t>
            </a:r>
            <a:r>
              <a:rPr lang="en-US" sz="2000" b="1" dirty="0">
                <a:cs typeface="Times New Roman" pitchFamily="18" charset="0"/>
              </a:rPr>
              <a:t>cannot distinguish </a:t>
            </a:r>
            <a:r>
              <a:rPr lang="en-US" sz="2000" b="1" dirty="0" smtClean="0">
                <a:cs typeface="Times New Roman" pitchFamily="18" charset="0"/>
              </a:rPr>
              <a:t>colors</a:t>
            </a:r>
            <a:r>
              <a:rPr lang="en-US" sz="2000" b="1" dirty="0">
                <a:cs typeface="Times New Roman" pitchFamily="18" charset="0"/>
              </a:rPr>
              <a:t>, but are responsible for low-light </a:t>
            </a:r>
            <a:r>
              <a:rPr lang="en-US" sz="2000" b="1" dirty="0" smtClean="0">
                <a:cs typeface="Times New Roman" pitchFamily="18" charset="0"/>
              </a:rPr>
              <a:t>black-and-white vision.</a:t>
            </a:r>
          </a:p>
          <a:p>
            <a:pPr marL="274320" indent="-274320" eaLnBrk="1" fontAlgn="auto" hangingPunct="1">
              <a:spcAft>
                <a:spcPts val="0"/>
              </a:spcAft>
              <a:buFont typeface="Wingdings 3"/>
              <a:buChar char=""/>
              <a:defRPr/>
            </a:pPr>
            <a:r>
              <a:rPr lang="en-US" sz="2000" b="1" dirty="0" smtClean="0">
                <a:solidFill>
                  <a:srgbClr val="7030A0"/>
                </a:solidFill>
                <a:cs typeface="Times New Roman" pitchFamily="18" charset="0"/>
              </a:rPr>
              <a:t>Cones</a:t>
            </a:r>
            <a:r>
              <a:rPr lang="en-US" sz="2000" b="1" dirty="0" smtClean="0">
                <a:solidFill>
                  <a:schemeClr val="accent1"/>
                </a:solidFill>
                <a:cs typeface="Times New Roman" pitchFamily="18" charset="0"/>
              </a:rPr>
              <a:t> </a:t>
            </a:r>
            <a:r>
              <a:rPr lang="en-US" sz="2000" b="1" dirty="0">
                <a:cs typeface="Times New Roman" pitchFamily="18" charset="0"/>
              </a:rPr>
              <a:t>are responsible for </a:t>
            </a:r>
            <a:r>
              <a:rPr lang="en-US" sz="2000" b="1" dirty="0" smtClean="0">
                <a:cs typeface="Times New Roman" pitchFamily="18" charset="0"/>
              </a:rPr>
              <a:t>color vision.</a:t>
            </a:r>
            <a:r>
              <a:rPr lang="en-US" sz="2000" b="1" dirty="0">
                <a:cs typeface="Times New Roman" pitchFamily="18" charset="0"/>
              </a:rPr>
              <a:t> </a:t>
            </a:r>
            <a:endParaRPr lang="en-US" sz="2000" b="1" dirty="0" smtClean="0">
              <a:cs typeface="Times New Roman" pitchFamily="18" charset="0"/>
            </a:endParaRPr>
          </a:p>
          <a:p>
            <a:pPr marL="0" indent="0" eaLnBrk="1" fontAlgn="auto" hangingPunct="1">
              <a:spcAft>
                <a:spcPts val="0"/>
              </a:spcAft>
              <a:buNone/>
              <a:defRPr/>
            </a:pPr>
            <a:endParaRPr lang="en-US" sz="2000" b="1" dirty="0" smtClean="0">
              <a:solidFill>
                <a:srgbClr val="FF0000"/>
              </a:solidFill>
              <a:cs typeface="Times New Roman" pitchFamily="18" charset="0"/>
            </a:endParaRPr>
          </a:p>
          <a:p>
            <a:pPr marL="0" indent="0" eaLnBrk="1" fontAlgn="auto" hangingPunct="1">
              <a:spcAft>
                <a:spcPts val="0"/>
              </a:spcAft>
              <a:buNone/>
              <a:defRPr/>
            </a:pPr>
            <a:r>
              <a:rPr lang="en-US" sz="2000" b="1" dirty="0" smtClean="0">
                <a:solidFill>
                  <a:srgbClr val="FF0000"/>
                </a:solidFill>
                <a:cs typeface="Times New Roman" pitchFamily="18" charset="0"/>
              </a:rPr>
              <a:t>Millions </a:t>
            </a:r>
            <a:r>
              <a:rPr lang="en-US" sz="2000" b="1" dirty="0" smtClean="0">
                <a:cs typeface="Times New Roman" pitchFamily="18" charset="0"/>
              </a:rPr>
              <a:t>of rods and cones are present in each of your eyes, and they send their signals to the visual cortex of your brain.</a:t>
            </a:r>
          </a:p>
          <a:p>
            <a:pPr marL="274320" indent="-274320" eaLnBrk="1" fontAlgn="auto" hangingPunct="1">
              <a:spcAft>
                <a:spcPts val="0"/>
              </a:spcAft>
              <a:buFont typeface="Wingdings 3"/>
              <a:buChar char=""/>
              <a:defRPr/>
            </a:pPr>
            <a:r>
              <a:rPr lang="en-US" sz="2000" b="1" dirty="0" smtClean="0">
                <a:cs typeface="Times New Roman" pitchFamily="18" charset="0"/>
              </a:rPr>
              <a:t>The </a:t>
            </a:r>
            <a:r>
              <a:rPr lang="en-US" sz="2000" b="1" dirty="0" smtClean="0">
                <a:solidFill>
                  <a:srgbClr val="7030A0"/>
                </a:solidFill>
                <a:cs typeface="Times New Roman" pitchFamily="18" charset="0"/>
              </a:rPr>
              <a:t>visual cortex </a:t>
            </a:r>
            <a:r>
              <a:rPr lang="en-US" sz="2000" b="1" dirty="0" smtClean="0">
                <a:solidFill>
                  <a:schemeClr val="accent1"/>
                </a:solidFill>
                <a:cs typeface="Times New Roman" pitchFamily="18" charset="0"/>
              </a:rPr>
              <a:t>integrates the signals </a:t>
            </a:r>
            <a:r>
              <a:rPr lang="en-US" sz="2000" b="1" dirty="0" smtClean="0">
                <a:cs typeface="Times New Roman" pitchFamily="18" charset="0"/>
              </a:rPr>
              <a:t>from the rods and cones and assembles the “picture” of the object in your brain, similar to how a camera assembles the various bits of an object into a picture of the entire object.</a:t>
            </a:r>
          </a:p>
          <a:p>
            <a:pPr marL="0" indent="0" eaLnBrk="1" fontAlgn="auto" hangingPunct="1">
              <a:spcBef>
                <a:spcPts val="1200"/>
              </a:spcBef>
              <a:spcAft>
                <a:spcPts val="0"/>
              </a:spcAft>
              <a:buFont typeface="Wingdings" pitchFamily="2" charset="2"/>
              <a:buNone/>
              <a:defRPr/>
            </a:pPr>
            <a:r>
              <a:rPr lang="en-US" b="1" dirty="0" smtClean="0">
                <a:solidFill>
                  <a:srgbClr val="FF0000"/>
                </a:solidFill>
                <a:cs typeface="Times New Roman" pitchFamily="18" charset="0"/>
              </a:rPr>
              <a:t>* The rods and cones convert/transduce light energy into electrical energy, and send the energy along the optic nerve (similar to wires) to the visual cortex of your brain. *</a:t>
            </a:r>
          </a:p>
        </p:txBody>
      </p:sp>
      <p:sp>
        <p:nvSpPr>
          <p:cNvPr id="1946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9804173-0E2C-4989-AA6D-A4633E0EE942}" type="slidenum">
              <a:rPr lang="en-US" altLang="en-US" smtClean="0">
                <a:solidFill>
                  <a:srgbClr val="FFFFFF"/>
                </a:solidFill>
              </a:rPr>
              <a:pPr eaLnBrk="1" hangingPunct="1"/>
              <a:t>12</a:t>
            </a:fld>
            <a:endParaRPr lang="en-US" altLang="en-US" smtClean="0">
              <a:solidFill>
                <a:srgbClr val="FFFFFF"/>
              </a:solidFill>
            </a:endParaRPr>
          </a:p>
        </p:txBody>
      </p:sp>
      <p:sp>
        <p:nvSpPr>
          <p:cNvPr id="6"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Vision: </a:t>
            </a:r>
            <a:r>
              <a:rPr lang="en-US" sz="3600" b="1" cap="none" dirty="0" smtClean="0">
                <a:solidFill>
                  <a:schemeClr val="accent1"/>
                </a:solidFill>
              </a:rPr>
              <a:t>How many light sensors do we have?</a:t>
            </a:r>
            <a:endParaRPr lang="en-US" sz="3600" b="1" cap="none" dirty="0">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HumanE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14863" y="1676400"/>
            <a:ext cx="41243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Content Placeholder 2"/>
          <p:cNvSpPr>
            <a:spLocks noGrp="1"/>
          </p:cNvSpPr>
          <p:nvPr>
            <p:ph sz="quarter" idx="1"/>
          </p:nvPr>
        </p:nvSpPr>
        <p:spPr>
          <a:xfrm>
            <a:off x="228600" y="1295400"/>
            <a:ext cx="7900988" cy="5277678"/>
          </a:xfrm>
        </p:spPr>
        <p:txBody>
          <a:bodyPr/>
          <a:lstStyle/>
          <a:p>
            <a:pPr eaLnBrk="1" hangingPunct="1"/>
            <a:r>
              <a:rPr lang="en-US" altLang="en-US" sz="2000" b="1" dirty="0" smtClean="0">
                <a:cs typeface="Times New Roman" pitchFamily="18" charset="0"/>
              </a:rPr>
              <a:t>Sound waves enter the </a:t>
            </a:r>
            <a:r>
              <a:rPr lang="en-US" altLang="en-US" sz="2000" b="1" dirty="0" smtClean="0">
                <a:solidFill>
                  <a:srgbClr val="FF0000"/>
                </a:solidFill>
                <a:cs typeface="Times New Roman" pitchFamily="18" charset="0"/>
              </a:rPr>
              <a:t>ear canal</a:t>
            </a:r>
            <a:r>
              <a:rPr lang="en-US" altLang="en-US" sz="2000" b="1" dirty="0" smtClean="0">
                <a:cs typeface="Times New Roman" pitchFamily="18" charset="0"/>
              </a:rPr>
              <a:t> and cause the </a:t>
            </a:r>
            <a:r>
              <a:rPr lang="en-US" altLang="en-US" sz="2000" b="1" i="1" dirty="0" smtClean="0">
                <a:cs typeface="Times New Roman" pitchFamily="18" charset="0"/>
              </a:rPr>
              <a:t>eardrum</a:t>
            </a:r>
            <a:r>
              <a:rPr lang="en-US" altLang="en-US" sz="2000" b="1" dirty="0" smtClean="0">
                <a:cs typeface="Times New Roman" pitchFamily="18" charset="0"/>
              </a:rPr>
              <a:t> to vibrate.</a:t>
            </a:r>
          </a:p>
          <a:p>
            <a:pPr eaLnBrk="1" hangingPunct="1"/>
            <a:r>
              <a:rPr lang="en-US" altLang="en-US" sz="2000" b="1" dirty="0" smtClean="0">
                <a:cs typeface="Times New Roman" pitchFamily="18" charset="0"/>
              </a:rPr>
              <a:t>Eardrum vibrations are carried through</a:t>
            </a:r>
          </a:p>
          <a:p>
            <a:pPr eaLnBrk="1" hangingPunct="1">
              <a:buFont typeface="Wingdings 3" pitchFamily="18" charset="2"/>
              <a:buNone/>
            </a:pPr>
            <a:r>
              <a:rPr lang="en-US" altLang="en-US" sz="2000" b="1" dirty="0" smtClean="0">
                <a:cs typeface="Times New Roman" pitchFamily="18" charset="0"/>
              </a:rPr>
              <a:t>	the </a:t>
            </a:r>
            <a:r>
              <a:rPr lang="en-US" altLang="en-US" sz="2000" b="1" dirty="0" smtClean="0">
                <a:solidFill>
                  <a:srgbClr val="FF0000"/>
                </a:solidFill>
                <a:cs typeface="Times New Roman" pitchFamily="18" charset="0"/>
              </a:rPr>
              <a:t>hammer</a:t>
            </a:r>
            <a:r>
              <a:rPr lang="en-US" altLang="en-US" sz="2000" b="1" dirty="0" smtClean="0">
                <a:cs typeface="Times New Roman" pitchFamily="18" charset="0"/>
              </a:rPr>
              <a:t>,</a:t>
            </a:r>
            <a:r>
              <a:rPr lang="en-US" altLang="en-US" sz="2000" b="1" dirty="0" smtClean="0">
                <a:solidFill>
                  <a:srgbClr val="FF0000"/>
                </a:solidFill>
                <a:cs typeface="Times New Roman" pitchFamily="18" charset="0"/>
              </a:rPr>
              <a:t> anvil </a:t>
            </a:r>
            <a:r>
              <a:rPr lang="en-US" altLang="en-US" sz="2000" b="1" dirty="0" smtClean="0">
                <a:cs typeface="Times New Roman" pitchFamily="18" charset="0"/>
              </a:rPr>
              <a:t>and</a:t>
            </a:r>
            <a:r>
              <a:rPr lang="en-US" altLang="en-US" sz="2000" b="1" dirty="0" smtClean="0">
                <a:solidFill>
                  <a:srgbClr val="FF0000"/>
                </a:solidFill>
                <a:cs typeface="Times New Roman" pitchFamily="18" charset="0"/>
              </a:rPr>
              <a:t> stirrup </a:t>
            </a:r>
          </a:p>
          <a:p>
            <a:pPr eaLnBrk="1" hangingPunct="1">
              <a:buFont typeface="Wingdings 3" pitchFamily="18" charset="2"/>
              <a:buNone/>
            </a:pPr>
            <a:r>
              <a:rPr lang="en-US" altLang="en-US" sz="2000" b="1" dirty="0" smtClean="0">
                <a:cs typeface="Times New Roman" pitchFamily="18" charset="0"/>
              </a:rPr>
              <a:t>	of the ear to a fluid-filled structure </a:t>
            </a:r>
          </a:p>
          <a:p>
            <a:pPr eaLnBrk="1" hangingPunct="1">
              <a:buFont typeface="Wingdings 3" pitchFamily="18" charset="2"/>
              <a:buNone/>
            </a:pPr>
            <a:r>
              <a:rPr lang="en-US" altLang="en-US" sz="2000" b="1" dirty="0" smtClean="0">
                <a:cs typeface="Times New Roman" pitchFamily="18" charset="0"/>
              </a:rPr>
              <a:t>	called the </a:t>
            </a:r>
            <a:r>
              <a:rPr lang="en-US" altLang="en-US" sz="2000" b="1" dirty="0" smtClean="0">
                <a:solidFill>
                  <a:srgbClr val="FF0000"/>
                </a:solidFill>
                <a:cs typeface="Times New Roman" pitchFamily="18" charset="0"/>
              </a:rPr>
              <a:t>cochlea</a:t>
            </a:r>
            <a:r>
              <a:rPr lang="en-US" altLang="en-US" sz="2000" b="1" dirty="0" smtClean="0">
                <a:cs typeface="Times New Roman" pitchFamily="18" charset="0"/>
              </a:rPr>
              <a:t>.  </a:t>
            </a:r>
          </a:p>
          <a:p>
            <a:pPr eaLnBrk="1" hangingPunct="1"/>
            <a:r>
              <a:rPr lang="en-US" altLang="en-US" sz="2000" b="1" dirty="0" smtClean="0">
                <a:cs typeface="Times New Roman" pitchFamily="18" charset="0"/>
              </a:rPr>
              <a:t>Different pitches cause different</a:t>
            </a:r>
          </a:p>
          <a:p>
            <a:pPr eaLnBrk="1" hangingPunct="1">
              <a:buFont typeface="Wingdings 3" pitchFamily="18" charset="2"/>
              <a:buNone/>
            </a:pPr>
            <a:r>
              <a:rPr lang="en-US" altLang="en-US" sz="2000" b="1" dirty="0" smtClean="0">
                <a:cs typeface="Times New Roman" pitchFamily="18" charset="0"/>
              </a:rPr>
              <a:t>    parts of the fluid in the cochlea to vibrate.</a:t>
            </a:r>
          </a:p>
          <a:p>
            <a:pPr eaLnBrk="1" hangingPunct="1"/>
            <a:r>
              <a:rPr lang="en-US" altLang="en-US" sz="2000" b="1" dirty="0" smtClean="0">
                <a:cs typeface="Times New Roman" pitchFamily="18" charset="0"/>
              </a:rPr>
              <a:t>When cochlear fluid vibrates, it moves hairs </a:t>
            </a:r>
          </a:p>
          <a:p>
            <a:pPr eaLnBrk="1" hangingPunct="1">
              <a:buFont typeface="Wingdings 3" pitchFamily="18" charset="2"/>
              <a:buNone/>
            </a:pPr>
            <a:r>
              <a:rPr lang="en-US" altLang="en-US" sz="2000" b="1" dirty="0" smtClean="0">
                <a:cs typeface="Times New Roman" pitchFamily="18" charset="0"/>
              </a:rPr>
              <a:t>    connected to nerve cells, which </a:t>
            </a:r>
            <a:r>
              <a:rPr lang="en-US" altLang="en-US" sz="2000" b="1" dirty="0" smtClean="0">
                <a:solidFill>
                  <a:schemeClr val="accent1"/>
                </a:solidFill>
                <a:cs typeface="Times New Roman" pitchFamily="18" charset="0"/>
              </a:rPr>
              <a:t>send signals </a:t>
            </a:r>
          </a:p>
          <a:p>
            <a:pPr eaLnBrk="1" hangingPunct="1">
              <a:buFont typeface="Wingdings 3" pitchFamily="18" charset="2"/>
              <a:buNone/>
            </a:pPr>
            <a:r>
              <a:rPr lang="en-US" altLang="en-US" sz="2000" b="1" dirty="0" smtClean="0">
                <a:solidFill>
                  <a:schemeClr val="accent1"/>
                </a:solidFill>
                <a:cs typeface="Times New Roman" pitchFamily="18" charset="0"/>
              </a:rPr>
              <a:t>     to the brain</a:t>
            </a:r>
            <a:r>
              <a:rPr lang="en-US" altLang="en-US" sz="2000" b="1" dirty="0" smtClean="0">
                <a:cs typeface="Times New Roman" pitchFamily="18" charset="0"/>
              </a:rPr>
              <a:t> through the </a:t>
            </a:r>
            <a:r>
              <a:rPr lang="en-US" altLang="en-US" sz="2000" b="1" dirty="0" smtClean="0">
                <a:solidFill>
                  <a:schemeClr val="accent1"/>
                </a:solidFill>
                <a:cs typeface="Times New Roman" pitchFamily="18" charset="0"/>
              </a:rPr>
              <a:t>auditory nerve</a:t>
            </a:r>
            <a:r>
              <a:rPr lang="en-US" altLang="en-US" sz="2000" b="1" dirty="0" smtClean="0">
                <a:cs typeface="Times New Roman" pitchFamily="18" charset="0"/>
              </a:rPr>
              <a:t>.</a:t>
            </a:r>
          </a:p>
          <a:p>
            <a:pPr eaLnBrk="1" hangingPunct="1"/>
            <a:r>
              <a:rPr lang="en-US" altLang="en-US" sz="2000" b="1" dirty="0" smtClean="0">
                <a:cs typeface="Times New Roman" pitchFamily="18" charset="0"/>
              </a:rPr>
              <a:t>The brain helps you recognize the sound.</a:t>
            </a:r>
          </a:p>
          <a:p>
            <a:pPr marL="0" indent="0" eaLnBrk="1" hangingPunct="1">
              <a:buNone/>
            </a:pPr>
            <a:endParaRPr lang="en-US" altLang="en-US" sz="1050" b="1" dirty="0" smtClean="0">
              <a:solidFill>
                <a:srgbClr val="7030A0"/>
              </a:solidFill>
              <a:cs typeface="Times New Roman" pitchFamily="18" charset="0"/>
            </a:endParaRPr>
          </a:p>
          <a:p>
            <a:pPr marL="0" indent="0" eaLnBrk="1" hangingPunct="1">
              <a:buNone/>
            </a:pPr>
            <a:r>
              <a:rPr lang="en-US" altLang="en-US" sz="2200" b="1" dirty="0" smtClean="0">
                <a:solidFill>
                  <a:srgbClr val="7030A0"/>
                </a:solidFill>
                <a:cs typeface="Times New Roman" pitchFamily="18" charset="0"/>
              </a:rPr>
              <a:t>Do This: </a:t>
            </a:r>
            <a:r>
              <a:rPr lang="en-US" altLang="en-US" sz="2200" b="1" dirty="0" smtClean="0">
                <a:cs typeface="Times New Roman" pitchFamily="18" charset="0"/>
              </a:rPr>
              <a:t>Brainstorm and write a stimulus-sensor-coordinator-effector-response pathway for this sensor. </a:t>
            </a:r>
            <a:r>
              <a:rPr lang="en-US" sz="2000" b="1" dirty="0" smtClean="0">
                <a:solidFill>
                  <a:schemeClr val="bg1">
                    <a:lumMod val="50000"/>
                  </a:schemeClr>
                </a:solidFill>
                <a:cs typeface="Times New Roman" pitchFamily="18" charset="0"/>
              </a:rPr>
              <a:t>(Answers on slide 28)</a:t>
            </a:r>
            <a:endParaRPr lang="en-US" altLang="en-US" sz="2200" b="1" dirty="0" smtClean="0">
              <a:solidFill>
                <a:schemeClr val="bg1">
                  <a:lumMod val="50000"/>
                </a:schemeClr>
              </a:solidFill>
              <a:cs typeface="Times New Roman" pitchFamily="18" charset="0"/>
            </a:endParaRPr>
          </a:p>
          <a:p>
            <a:pPr eaLnBrk="1" hangingPunct="1">
              <a:buFont typeface="Wingdings 3" pitchFamily="18" charset="2"/>
              <a:buNone/>
            </a:pPr>
            <a:endParaRPr lang="en-US" altLang="en-US" sz="2000" b="1" dirty="0" smtClean="0">
              <a:cs typeface="Times New Roman" pitchFamily="18" charset="0"/>
            </a:endParaRPr>
          </a:p>
        </p:txBody>
      </p:sp>
      <p:sp>
        <p:nvSpPr>
          <p:cNvPr id="20485"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DE7891B-BA4D-407E-9904-A1F7642AF5EF}" type="slidenum">
              <a:rPr lang="en-US" altLang="en-US" smtClean="0">
                <a:solidFill>
                  <a:srgbClr val="FFFFFF"/>
                </a:solidFill>
              </a:rPr>
              <a:pPr eaLnBrk="1" hangingPunct="1"/>
              <a:t>13</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Sound: How do your ears work?</a:t>
            </a:r>
            <a:endParaRPr lang="en-US" sz="4000" b="1" cap="none" dirty="0">
              <a:solidFill>
                <a:schemeClr val="accen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447800"/>
            <a:ext cx="8153400" cy="5105400"/>
          </a:xfrm>
        </p:spPr>
        <p:txBody>
          <a:bodyPr>
            <a:noAutofit/>
          </a:bodyPr>
          <a:lstStyle/>
          <a:p>
            <a:pPr marL="0" indent="0" eaLnBrk="1" fontAlgn="auto" hangingPunct="1">
              <a:spcAft>
                <a:spcPts val="0"/>
              </a:spcAft>
              <a:buNone/>
              <a:defRPr/>
            </a:pPr>
            <a:r>
              <a:rPr lang="en-US" b="1" dirty="0" smtClean="0">
                <a:solidFill>
                  <a:srgbClr val="FF0000"/>
                </a:solidFill>
                <a:cs typeface="Times New Roman" pitchFamily="18" charset="0"/>
              </a:rPr>
              <a:t>Thousands</a:t>
            </a:r>
            <a:r>
              <a:rPr lang="en-US" b="1" dirty="0" smtClean="0">
                <a:solidFill>
                  <a:schemeClr val="accent1"/>
                </a:solidFill>
                <a:cs typeface="Times New Roman" pitchFamily="18" charset="0"/>
              </a:rPr>
              <a:t> </a:t>
            </a:r>
            <a:r>
              <a:rPr lang="en-US" b="1" dirty="0" smtClean="0">
                <a:cs typeface="Times New Roman" pitchFamily="18" charset="0"/>
              </a:rPr>
              <a:t>of neurons in your ears respond to sound.</a:t>
            </a:r>
          </a:p>
          <a:p>
            <a:pPr marL="274320" indent="-274320" eaLnBrk="1" fontAlgn="auto" hangingPunct="1">
              <a:spcAft>
                <a:spcPts val="0"/>
              </a:spcAft>
              <a:buFont typeface="Wingdings 3"/>
              <a:buChar char=""/>
              <a:defRPr/>
            </a:pPr>
            <a:r>
              <a:rPr lang="en-US" b="1" dirty="0" smtClean="0">
                <a:cs typeface="Times New Roman" pitchFamily="18" charset="0"/>
              </a:rPr>
              <a:t>These neurons respond differently to different pitches. </a:t>
            </a:r>
            <a:r>
              <a:rPr lang="en-US" b="1" dirty="0" smtClean="0">
                <a:solidFill>
                  <a:srgbClr val="7030A0"/>
                </a:solidFill>
                <a:cs typeface="Times New Roman" pitchFamily="18" charset="0"/>
              </a:rPr>
              <a:t>Pitches</a:t>
            </a:r>
            <a:r>
              <a:rPr lang="en-US" b="1" dirty="0" smtClean="0">
                <a:solidFill>
                  <a:schemeClr val="accent1"/>
                </a:solidFill>
                <a:cs typeface="Times New Roman" pitchFamily="18" charset="0"/>
              </a:rPr>
              <a:t> </a:t>
            </a:r>
            <a:r>
              <a:rPr lang="en-US" b="1" dirty="0" smtClean="0">
                <a:cs typeface="Times New Roman" pitchFamily="18" charset="0"/>
              </a:rPr>
              <a:t>range from low (such as from drums) to high (such as from bells). All these </a:t>
            </a:r>
            <a:r>
              <a:rPr lang="en-US" b="1" dirty="0" smtClean="0">
                <a:solidFill>
                  <a:schemeClr val="accent1"/>
                </a:solidFill>
                <a:cs typeface="Times New Roman" pitchFamily="18" charset="0"/>
              </a:rPr>
              <a:t>signals are sent </a:t>
            </a:r>
            <a:r>
              <a:rPr lang="en-US" b="1" dirty="0" smtClean="0">
                <a:cs typeface="Times New Roman" pitchFamily="18" charset="0"/>
              </a:rPr>
              <a:t>individually to the auditory cortex in your brain.</a:t>
            </a:r>
          </a:p>
          <a:p>
            <a:pPr marL="274320" indent="-274320" eaLnBrk="1" fontAlgn="auto" hangingPunct="1">
              <a:spcAft>
                <a:spcPts val="0"/>
              </a:spcAft>
              <a:buFont typeface="Wingdings 3"/>
              <a:buChar char=""/>
              <a:defRPr/>
            </a:pPr>
            <a:r>
              <a:rPr lang="en-US" b="1" dirty="0" smtClean="0">
                <a:cs typeface="Times New Roman" pitchFamily="18" charset="0"/>
              </a:rPr>
              <a:t>The </a:t>
            </a:r>
            <a:r>
              <a:rPr lang="en-US" b="1" dirty="0" smtClean="0">
                <a:solidFill>
                  <a:schemeClr val="accent1"/>
                </a:solidFill>
                <a:cs typeface="Times New Roman" pitchFamily="18" charset="0"/>
              </a:rPr>
              <a:t>auditory cortex </a:t>
            </a:r>
            <a:r>
              <a:rPr lang="en-US" b="1" dirty="0" smtClean="0">
                <a:cs typeface="Times New Roman" pitchFamily="18" charset="0"/>
              </a:rPr>
              <a:t>integrates all the frequencies correctly and helps your brain understand the sound (for example,  music). This is similar to how a microphone assembles all the signals of sound and relays it forward.</a:t>
            </a:r>
          </a:p>
          <a:p>
            <a:pPr marL="0" indent="0" eaLnBrk="1" fontAlgn="auto" hangingPunct="1">
              <a:spcBef>
                <a:spcPts val="0"/>
              </a:spcBef>
              <a:spcAft>
                <a:spcPts val="0"/>
              </a:spcAft>
              <a:buFont typeface="Wingdings" pitchFamily="2" charset="2"/>
              <a:buNone/>
              <a:defRPr/>
            </a:pPr>
            <a:endParaRPr lang="en-US" b="1" dirty="0" smtClean="0">
              <a:solidFill>
                <a:srgbClr val="FF0000"/>
              </a:solidFill>
              <a:cs typeface="Times New Roman" pitchFamily="18" charset="0"/>
            </a:endParaRPr>
          </a:p>
          <a:p>
            <a:pPr marL="0" indent="0" eaLnBrk="1" fontAlgn="auto" hangingPunct="1">
              <a:spcBef>
                <a:spcPts val="0"/>
              </a:spcBef>
              <a:spcAft>
                <a:spcPts val="0"/>
              </a:spcAft>
              <a:buFont typeface="Wingdings" pitchFamily="2" charset="2"/>
              <a:buNone/>
              <a:defRPr/>
            </a:pPr>
            <a:r>
              <a:rPr lang="en-US" b="1" dirty="0" smtClean="0">
                <a:solidFill>
                  <a:srgbClr val="FF0000"/>
                </a:solidFill>
                <a:cs typeface="Times New Roman" pitchFamily="18" charset="0"/>
              </a:rPr>
              <a:t>* The neurons in your ear convert/transduce sound into electrical impulses, and send them along the auditory nerve (similar to wires) to the auditory cortex in your brain. </a:t>
            </a:r>
            <a:r>
              <a:rPr lang="en-US" b="1" dirty="0">
                <a:solidFill>
                  <a:srgbClr val="FF0000"/>
                </a:solidFill>
                <a:cs typeface="Times New Roman" pitchFamily="18" charset="0"/>
              </a:rPr>
              <a:t>*</a:t>
            </a:r>
            <a:r>
              <a:rPr lang="en-US" b="1" dirty="0" smtClean="0">
                <a:solidFill>
                  <a:srgbClr val="FF0000"/>
                </a:solidFill>
                <a:cs typeface="Times New Roman" pitchFamily="18" charset="0"/>
              </a:rPr>
              <a:t> </a:t>
            </a:r>
          </a:p>
        </p:txBody>
      </p:sp>
      <p:sp>
        <p:nvSpPr>
          <p:cNvPr id="2150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5D75621-669D-4C79-BB71-3B6697B4A3BF}" type="slidenum">
              <a:rPr lang="en-US" altLang="en-US" smtClean="0">
                <a:solidFill>
                  <a:srgbClr val="FFFFFF"/>
                </a:solidFill>
              </a:rPr>
              <a:pPr eaLnBrk="1" hangingPunct="1"/>
              <a:t>14</a:t>
            </a:fld>
            <a:endParaRPr lang="en-US" altLang="en-US" smtClean="0">
              <a:solidFill>
                <a:srgbClr val="FFFFFF"/>
              </a:solidFill>
            </a:endParaRPr>
          </a:p>
        </p:txBody>
      </p:sp>
      <p:sp>
        <p:nvSpPr>
          <p:cNvPr id="6"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Sound: </a:t>
            </a:r>
            <a:r>
              <a:rPr lang="en-US" sz="3600" b="1" cap="none" dirty="0" smtClean="0">
                <a:solidFill>
                  <a:schemeClr val="accent1"/>
                </a:solidFill>
              </a:rPr>
              <a:t>How many sensors do our ears have?</a:t>
            </a:r>
            <a:endParaRPr lang="en-US" sz="3600" b="1" cap="none"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799"/>
            <a:ext cx="8434388" cy="4425951"/>
          </a:xfrm>
        </p:spPr>
        <p:txBody>
          <a:bodyPr>
            <a:noAutofit/>
          </a:bodyPr>
          <a:lstStyle/>
          <a:p>
            <a:pPr marL="0" indent="0">
              <a:buFont typeface="Wingdings" pitchFamily="2" charset="2"/>
              <a:buNone/>
              <a:defRPr/>
            </a:pPr>
            <a:r>
              <a:rPr lang="en-US" sz="2800" b="1" dirty="0" smtClean="0">
                <a:solidFill>
                  <a:srgbClr val="7030A0"/>
                </a:solidFill>
                <a:cs typeface="Times New Roman" pitchFamily="18" charset="0"/>
              </a:rPr>
              <a:t>Oscillation of air pressure </a:t>
            </a:r>
            <a:r>
              <a:rPr lang="en-US" sz="2800" b="1" dirty="0" smtClean="0">
                <a:cs typeface="Times New Roman" pitchFamily="18" charset="0"/>
              </a:rPr>
              <a:t>is felt by humans as </a:t>
            </a:r>
            <a:r>
              <a:rPr lang="en-US" sz="2800" b="1" dirty="0" smtClean="0">
                <a:solidFill>
                  <a:schemeClr val="accent1"/>
                </a:solidFill>
                <a:cs typeface="Times New Roman" pitchFamily="18" charset="0"/>
              </a:rPr>
              <a:t>sound</a:t>
            </a:r>
            <a:r>
              <a:rPr lang="en-US" sz="2800" b="1" dirty="0" smtClean="0">
                <a:cs typeface="Times New Roman" pitchFamily="18" charset="0"/>
              </a:rPr>
              <a:t>.</a:t>
            </a:r>
          </a:p>
          <a:p>
            <a:pPr marL="0" indent="0">
              <a:buFont typeface="Wingdings" pitchFamily="2" charset="2"/>
              <a:buNone/>
              <a:defRPr/>
            </a:pPr>
            <a:r>
              <a:rPr lang="en-US" sz="2800" b="1" dirty="0" smtClean="0">
                <a:cs typeface="Times New Roman" pitchFamily="18" charset="0"/>
              </a:rPr>
              <a:t> </a:t>
            </a:r>
          </a:p>
          <a:p>
            <a:pPr marL="0" indent="0">
              <a:buFont typeface="Wingdings" pitchFamily="2" charset="2"/>
              <a:buNone/>
              <a:defRPr/>
            </a:pPr>
            <a:r>
              <a:rPr lang="en-US" sz="2800" b="1" dirty="0" smtClean="0">
                <a:cs typeface="Times New Roman" pitchFamily="18" charset="0"/>
              </a:rPr>
              <a:t>When air is pushed repeatedly, as by a speaker diaphragm, it creates what we call a </a:t>
            </a:r>
            <a:r>
              <a:rPr lang="en-US" sz="2800" b="1" dirty="0" smtClean="0">
                <a:solidFill>
                  <a:srgbClr val="7030A0"/>
                </a:solidFill>
                <a:cs typeface="Times New Roman" pitchFamily="18" charset="0"/>
              </a:rPr>
              <a:t>sound wave</a:t>
            </a:r>
            <a:r>
              <a:rPr lang="en-US" sz="2800" b="1" dirty="0" smtClean="0">
                <a:cs typeface="Times New Roman" pitchFamily="18" charset="0"/>
              </a:rPr>
              <a:t>.  </a:t>
            </a:r>
          </a:p>
          <a:p>
            <a:pPr marL="0" indent="0">
              <a:buFont typeface="Wingdings" pitchFamily="2" charset="2"/>
              <a:buNone/>
              <a:defRPr/>
            </a:pPr>
            <a:endParaRPr lang="en-US" sz="2800" b="1" dirty="0" smtClean="0">
              <a:cs typeface="Times New Roman" pitchFamily="18" charset="0"/>
            </a:endParaRPr>
          </a:p>
          <a:p>
            <a:pPr marL="0" indent="0">
              <a:buFont typeface="Wingdings" pitchFamily="2" charset="2"/>
              <a:buNone/>
              <a:defRPr/>
            </a:pPr>
            <a:r>
              <a:rPr lang="en-US" sz="2800" b="1" dirty="0" smtClean="0">
                <a:solidFill>
                  <a:srgbClr val="FF0000"/>
                </a:solidFill>
                <a:cs typeface="Times New Roman" pitchFamily="18" charset="0"/>
              </a:rPr>
              <a:t>Watch this video </a:t>
            </a:r>
            <a:r>
              <a:rPr lang="en-US" sz="2800" b="1" dirty="0" smtClean="0">
                <a:cs typeface="Times New Roman" pitchFamily="18" charset="0"/>
              </a:rPr>
              <a:t>to learn more: </a:t>
            </a:r>
            <a:r>
              <a:rPr lang="en-US" sz="2000" b="1" dirty="0" smtClean="0">
                <a:solidFill>
                  <a:schemeClr val="bg1">
                    <a:lumMod val="50000"/>
                  </a:schemeClr>
                </a:solidFill>
                <a:cs typeface="Times New Roman" pitchFamily="18" charset="0"/>
              </a:rPr>
              <a:t>(5 minutes)</a:t>
            </a:r>
            <a:r>
              <a:rPr lang="en-US" sz="2800" b="1" dirty="0" smtClean="0">
                <a:cs typeface="Times New Roman" pitchFamily="18" charset="0"/>
              </a:rPr>
              <a:t> </a:t>
            </a:r>
            <a:br>
              <a:rPr lang="en-US" sz="2800" b="1" dirty="0" smtClean="0">
                <a:cs typeface="Times New Roman" pitchFamily="18" charset="0"/>
              </a:rPr>
            </a:br>
            <a:r>
              <a:rPr lang="en-US" sz="2000" b="1" dirty="0" smtClean="0">
                <a:cs typeface="Times New Roman" pitchFamily="18" charset="0"/>
              </a:rPr>
              <a:t>NASA “Science of Sound” </a:t>
            </a:r>
            <a:r>
              <a:rPr lang="en-US" sz="2000" b="1" dirty="0" smtClean="0">
                <a:cs typeface="Times New Roman" pitchFamily="18" charset="0"/>
                <a:hlinkClick r:id="rId2"/>
              </a:rPr>
              <a:t>http://www.youtube.com/watch?v=_ovMh2A3P5k</a:t>
            </a:r>
            <a:r>
              <a:rPr lang="en-US" sz="2000" b="1" dirty="0" smtClean="0">
                <a:cs typeface="Times New Roman" pitchFamily="18" charset="0"/>
              </a:rPr>
              <a:t> </a:t>
            </a:r>
            <a:endParaRPr lang="en-US" sz="2000" b="1" dirty="0">
              <a:solidFill>
                <a:srgbClr val="FF0000"/>
              </a:solidFill>
            </a:endParaRPr>
          </a:p>
        </p:txBody>
      </p:sp>
      <p:sp>
        <p:nvSpPr>
          <p:cNvPr id="2253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7185ECF-9959-4916-9078-3D00F9A4E8F5}" type="slidenum">
              <a:rPr lang="en-US" altLang="en-US" smtClean="0">
                <a:solidFill>
                  <a:srgbClr val="FFFFFF"/>
                </a:solidFill>
              </a:rPr>
              <a:pPr eaLnBrk="1" hangingPunct="1"/>
              <a:t>15</a:t>
            </a:fld>
            <a:endParaRPr lang="en-US" altLang="en-US" dirty="0" smtClean="0">
              <a:solidFill>
                <a:srgbClr val="FFFFFF"/>
              </a:solidFill>
            </a:endParaRPr>
          </a:p>
        </p:txBody>
      </p:sp>
      <p:sp>
        <p:nvSpPr>
          <p:cNvPr id="5" name="Title 1"/>
          <p:cNvSpPr txBox="1">
            <a:spLocks/>
          </p:cNvSpPr>
          <p:nvPr/>
        </p:nvSpPr>
        <p:spPr>
          <a:xfrm>
            <a:off x="0" y="4270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What is sound?</a:t>
            </a:r>
            <a:endParaRPr lang="en-US" sz="4000" b="1" cap="none"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533400" y="1905000"/>
            <a:ext cx="8077200" cy="4602163"/>
          </a:xfrm>
        </p:spPr>
        <p:txBody>
          <a:bodyPr/>
          <a:lstStyle/>
          <a:p>
            <a:pPr marL="0" indent="0">
              <a:buNone/>
            </a:pPr>
            <a:r>
              <a:rPr lang="en-US" altLang="en-US" sz="3200" b="1" dirty="0" smtClean="0">
                <a:cs typeface="Times New Roman" pitchFamily="18" charset="0"/>
              </a:rPr>
              <a:t>Sound is a mechanical wave: </a:t>
            </a:r>
          </a:p>
          <a:p>
            <a:pPr marL="0" indent="0">
              <a:buNone/>
            </a:pPr>
            <a:r>
              <a:rPr lang="en-US" altLang="en-US" b="1" dirty="0" smtClean="0">
                <a:solidFill>
                  <a:srgbClr val="7030A0"/>
                </a:solidFill>
                <a:cs typeface="Times New Roman" pitchFamily="18" charset="0"/>
              </a:rPr>
              <a:t>Changes in air pressure </a:t>
            </a:r>
            <a:r>
              <a:rPr lang="en-US" altLang="en-US" b="1" dirty="0" smtClean="0">
                <a:cs typeface="Times New Roman" pitchFamily="18" charset="0"/>
              </a:rPr>
              <a:t>(vibrations) produce the movement of air particles. These particles start bumping into the other air particles, and this </a:t>
            </a:r>
            <a:r>
              <a:rPr lang="en-US" altLang="en-US" b="1" dirty="0" smtClean="0">
                <a:solidFill>
                  <a:srgbClr val="7030A0"/>
                </a:solidFill>
                <a:cs typeface="Times New Roman" pitchFamily="18" charset="0"/>
              </a:rPr>
              <a:t>causes a wave </a:t>
            </a:r>
            <a:r>
              <a:rPr lang="en-US" altLang="en-US" b="1" dirty="0" smtClean="0">
                <a:cs typeface="Times New Roman" pitchFamily="18" charset="0"/>
              </a:rPr>
              <a:t>that travels in all directions. </a:t>
            </a:r>
          </a:p>
          <a:p>
            <a:pPr marL="0" indent="0">
              <a:buNone/>
            </a:pPr>
            <a:r>
              <a:rPr lang="en-US" altLang="en-US" b="1" dirty="0" smtClean="0">
                <a:cs typeface="Times New Roman" pitchFamily="18" charset="0"/>
              </a:rPr>
              <a:t>Your ears can detect the wave (as shown in the video).</a:t>
            </a:r>
          </a:p>
          <a:p>
            <a:pPr marL="0" indent="0">
              <a:buNone/>
            </a:pPr>
            <a:r>
              <a:rPr lang="en-US" altLang="en-US" sz="2000" b="1" dirty="0" smtClean="0">
                <a:cs typeface="Times New Roman" pitchFamily="18" charset="0"/>
              </a:rPr>
              <a:t> </a:t>
            </a:r>
          </a:p>
          <a:p>
            <a:pPr marL="0" indent="0">
              <a:buNone/>
            </a:pPr>
            <a:r>
              <a:rPr lang="en-US" altLang="en-US" b="1" dirty="0" smtClean="0">
                <a:solidFill>
                  <a:srgbClr val="FF0000"/>
                </a:solidFill>
                <a:cs typeface="Times New Roman" pitchFamily="18" charset="0"/>
              </a:rPr>
              <a:t>* The mechanical energy in the wave is sensed by our ears and converted to electrical energy, which is transmitted to the auditory cortex, and our brain recognizes this as sound. *</a:t>
            </a:r>
          </a:p>
        </p:txBody>
      </p:sp>
      <p:sp>
        <p:nvSpPr>
          <p:cNvPr id="2355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0063A80-4804-4DBE-BF75-FF694E79EB34}" type="slidenum">
              <a:rPr lang="en-US" altLang="en-US" smtClean="0">
                <a:solidFill>
                  <a:srgbClr val="FFFFFF"/>
                </a:solidFill>
              </a:rPr>
              <a:pPr eaLnBrk="1" hangingPunct="1"/>
              <a:t>16</a:t>
            </a:fld>
            <a:endParaRPr lang="en-US" altLang="en-US" smtClean="0">
              <a:solidFill>
                <a:srgbClr val="FFFFFF"/>
              </a:solidFill>
            </a:endParaRPr>
          </a:p>
        </p:txBody>
      </p:sp>
      <p:sp>
        <p:nvSpPr>
          <p:cNvPr id="6" name="Title 1"/>
          <p:cNvSpPr txBox="1">
            <a:spLocks/>
          </p:cNvSpPr>
          <p:nvPr/>
        </p:nvSpPr>
        <p:spPr>
          <a:xfrm>
            <a:off x="0" y="4270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What is sound?</a:t>
            </a:r>
            <a:endParaRPr lang="en-US" sz="4000" b="1" cap="none" dirty="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00427E3-F57D-4E86-88FD-1D42E47A7161}" type="slidenum">
              <a:rPr lang="en-US" altLang="en-US" smtClean="0">
                <a:solidFill>
                  <a:srgbClr val="FFFFFF"/>
                </a:solidFill>
              </a:rPr>
              <a:pPr eaLnBrk="1" hangingPunct="1"/>
              <a:t>17</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Smell: </a:t>
            </a:r>
            <a:r>
              <a:rPr lang="en-US" sz="3600" b="1" cap="none" dirty="0" smtClean="0">
                <a:solidFill>
                  <a:schemeClr val="accent1"/>
                </a:solidFill>
              </a:rPr>
              <a:t>How do we smell using our noses?</a:t>
            </a:r>
            <a:endParaRPr lang="en-US" sz="3600" b="1" cap="none" dirty="0">
              <a:solidFill>
                <a:schemeClr val="accent1"/>
              </a:solidFill>
            </a:endParaRPr>
          </a:p>
        </p:txBody>
      </p:sp>
      <p:sp>
        <p:nvSpPr>
          <p:cNvPr id="6" name="Content Placeholder 2"/>
          <p:cNvSpPr txBox="1">
            <a:spLocks/>
          </p:cNvSpPr>
          <p:nvPr/>
        </p:nvSpPr>
        <p:spPr bwMode="auto">
          <a:xfrm>
            <a:off x="381000" y="6050280"/>
            <a:ext cx="7658100"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buFont typeface="Wingdings" pitchFamily="2" charset="2"/>
              <a:buNone/>
            </a:pPr>
            <a:r>
              <a:rPr lang="en-US" altLang="en-US" sz="2000" b="1" dirty="0" smtClean="0">
                <a:solidFill>
                  <a:srgbClr val="7030A0"/>
                </a:solidFill>
                <a:cs typeface="Times New Roman" pitchFamily="18" charset="0"/>
              </a:rPr>
              <a:t>Do This: </a:t>
            </a:r>
            <a:r>
              <a:rPr lang="en-US" altLang="en-US" sz="2000" b="1" dirty="0" smtClean="0">
                <a:cs typeface="Times New Roman" pitchFamily="18" charset="0"/>
              </a:rPr>
              <a:t>Brainstorm and write a stimulus-sensor-coordinator-effector-response pathway for this human sensor. </a:t>
            </a:r>
            <a:r>
              <a:rPr lang="en-US" altLang="en-US" sz="2000" b="1" dirty="0" smtClean="0">
                <a:solidFill>
                  <a:schemeClr val="bg1">
                    <a:lumMod val="50000"/>
                  </a:schemeClr>
                </a:solidFill>
                <a:cs typeface="Times New Roman" pitchFamily="18" charset="0"/>
              </a:rPr>
              <a:t>(Answers on slide 29)</a:t>
            </a:r>
            <a:endParaRPr lang="en-US" altLang="en-US" sz="2000" b="1" dirty="0" smtClean="0">
              <a:cs typeface="Times New Roman" pitchFamily="18" charset="0"/>
            </a:endParaRPr>
          </a:p>
        </p:txBody>
      </p:sp>
      <p:pic>
        <p:nvPicPr>
          <p:cNvPr id="6146" name="Picture 2" descr="File:Nose and nasal caviti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304924"/>
            <a:ext cx="5398770" cy="311467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bwMode="auto">
          <a:xfrm>
            <a:off x="163757" y="1142999"/>
            <a:ext cx="3098555" cy="358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eaLnBrk="1" hangingPunct="1">
              <a:spcBef>
                <a:spcPts val="0"/>
              </a:spcBef>
              <a:spcAft>
                <a:spcPts val="600"/>
              </a:spcAft>
              <a:buFont typeface="Wingdings 3" pitchFamily="18" charset="2"/>
              <a:buChar char=""/>
            </a:pPr>
            <a:r>
              <a:rPr lang="en-US" altLang="en-US" sz="2000" b="1" dirty="0" smtClean="0">
                <a:cs typeface="Times New Roman" pitchFamily="18" charset="0"/>
              </a:rPr>
              <a:t>Small particles of almost everything around us can be found in the air.</a:t>
            </a:r>
          </a:p>
          <a:p>
            <a:pPr defTabSz="914400" eaLnBrk="1" hangingPunct="1">
              <a:spcBef>
                <a:spcPts val="0"/>
              </a:spcBef>
              <a:spcAft>
                <a:spcPts val="600"/>
              </a:spcAft>
              <a:buFont typeface="Wingdings 3" pitchFamily="18" charset="2"/>
              <a:buChar char=""/>
            </a:pPr>
            <a:r>
              <a:rPr lang="en-US" altLang="en-US" sz="2000" b="1" dirty="0" smtClean="0">
                <a:cs typeface="Times New Roman" pitchFamily="18" charset="0"/>
              </a:rPr>
              <a:t>These particles enter the nose when you breathe in and </a:t>
            </a:r>
            <a:r>
              <a:rPr lang="en-US" altLang="en-US" sz="2000" b="1" dirty="0" smtClean="0">
                <a:solidFill>
                  <a:schemeClr val="accent1"/>
                </a:solidFill>
                <a:cs typeface="Times New Roman" pitchFamily="18" charset="0"/>
              </a:rPr>
              <a:t>contact nerve </a:t>
            </a:r>
            <a:br>
              <a:rPr lang="en-US" altLang="en-US" sz="2000" b="1" dirty="0" smtClean="0">
                <a:solidFill>
                  <a:schemeClr val="accent1"/>
                </a:solidFill>
                <a:cs typeface="Times New Roman" pitchFamily="18" charset="0"/>
              </a:rPr>
            </a:br>
            <a:r>
              <a:rPr lang="en-US" altLang="en-US" sz="2000" b="1" dirty="0" smtClean="0">
                <a:solidFill>
                  <a:schemeClr val="accent1"/>
                </a:solidFill>
                <a:cs typeface="Times New Roman" pitchFamily="18" charset="0"/>
              </a:rPr>
              <a:t>endings </a:t>
            </a:r>
            <a:r>
              <a:rPr lang="en-US" altLang="en-US" sz="2000" b="1" dirty="0" smtClean="0">
                <a:cs typeface="Times New Roman" pitchFamily="18" charset="0"/>
              </a:rPr>
              <a:t>in the upper nasal passage.</a:t>
            </a:r>
          </a:p>
          <a:p>
            <a:pPr defTabSz="914400" eaLnBrk="1" hangingPunct="1">
              <a:spcBef>
                <a:spcPts val="0"/>
              </a:spcBef>
              <a:spcAft>
                <a:spcPts val="600"/>
              </a:spcAft>
              <a:buFont typeface="Wingdings 3" pitchFamily="18" charset="2"/>
              <a:buChar char=""/>
            </a:pPr>
            <a:r>
              <a:rPr lang="en-US" altLang="en-US" sz="2000" b="1" dirty="0" smtClean="0">
                <a:cs typeface="Times New Roman" pitchFamily="18" charset="0"/>
              </a:rPr>
              <a:t>The nerve endings </a:t>
            </a:r>
            <a:r>
              <a:rPr lang="en-US" altLang="en-US" sz="2000" b="1" dirty="0" smtClean="0">
                <a:solidFill>
                  <a:schemeClr val="accent1"/>
                </a:solidFill>
                <a:cs typeface="Times New Roman" pitchFamily="18" charset="0"/>
              </a:rPr>
              <a:t>send signals through the nervous system to the </a:t>
            </a:r>
            <a:br>
              <a:rPr lang="en-US" altLang="en-US" sz="2000" b="1" dirty="0" smtClean="0">
                <a:solidFill>
                  <a:schemeClr val="accent1"/>
                </a:solidFill>
                <a:cs typeface="Times New Roman" pitchFamily="18" charset="0"/>
              </a:rPr>
            </a:br>
            <a:endParaRPr lang="en-US" altLang="en-US" sz="2000" b="1" dirty="0" smtClean="0">
              <a:cs typeface="Times New Roman" pitchFamily="18" charset="0"/>
            </a:endParaRPr>
          </a:p>
        </p:txBody>
      </p:sp>
      <p:sp>
        <p:nvSpPr>
          <p:cNvPr id="10" name="Content Placeholder 2"/>
          <p:cNvSpPr txBox="1">
            <a:spLocks/>
          </p:cNvSpPr>
          <p:nvPr/>
        </p:nvSpPr>
        <p:spPr bwMode="auto">
          <a:xfrm>
            <a:off x="533400" y="5153025"/>
            <a:ext cx="7720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buFont typeface="Wingdings" pitchFamily="2" charset="2"/>
              <a:buNone/>
            </a:pPr>
            <a:r>
              <a:rPr lang="en-US" altLang="en-US" sz="800" b="1" dirty="0" smtClean="0">
                <a:cs typeface="Times New Roman" pitchFamily="18" charset="0"/>
              </a:rPr>
              <a:t> </a:t>
            </a:r>
            <a:br>
              <a:rPr lang="en-US" altLang="en-US" sz="800" b="1" dirty="0" smtClean="0">
                <a:cs typeface="Times New Roman" pitchFamily="18" charset="0"/>
              </a:rPr>
            </a:br>
            <a:r>
              <a:rPr lang="en-US" altLang="en-US" sz="2000" b="1" dirty="0" smtClean="0">
                <a:solidFill>
                  <a:srgbClr val="FF0000"/>
                </a:solidFill>
                <a:cs typeface="Times New Roman" pitchFamily="18" charset="0"/>
              </a:rPr>
              <a:t>Watch this video</a:t>
            </a:r>
            <a:r>
              <a:rPr lang="en-US" altLang="en-US" sz="2000" b="1" dirty="0" smtClean="0">
                <a:cs typeface="Times New Roman" pitchFamily="18" charset="0"/>
              </a:rPr>
              <a:t> on how smell works: </a:t>
            </a:r>
            <a:r>
              <a:rPr lang="en-US" altLang="en-US" sz="2000" b="1" dirty="0" smtClean="0">
                <a:solidFill>
                  <a:schemeClr val="bg1">
                    <a:lumMod val="50000"/>
                  </a:schemeClr>
                </a:solidFill>
                <a:cs typeface="Times New Roman" pitchFamily="18" charset="0"/>
              </a:rPr>
              <a:t>(1:49 minutes)</a:t>
            </a:r>
          </a:p>
          <a:p>
            <a:pPr algn="ctr" defTabSz="914400" eaLnBrk="1" hangingPunct="1">
              <a:buFont typeface="Wingdings 3" pitchFamily="18" charset="2"/>
              <a:buNone/>
            </a:pPr>
            <a:r>
              <a:rPr lang="en-US" altLang="en-US" sz="1600" b="1" dirty="0" smtClean="0">
                <a:cs typeface="Times New Roman" pitchFamily="18" charset="0"/>
                <a:hlinkClick r:id="rId4"/>
              </a:rPr>
              <a:t>http://videos.howstuffworks.com/howstuffworks/461-how-smell-works-video.htm</a:t>
            </a:r>
            <a:r>
              <a:rPr lang="en-US" altLang="en-US" sz="1600" b="1" dirty="0" smtClean="0">
                <a:cs typeface="Times New Roman" pitchFamily="18" charset="0"/>
              </a:rPr>
              <a:t> </a:t>
            </a:r>
            <a:endParaRPr lang="en-US" altLang="en-US" sz="2000" b="1" dirty="0" smtClean="0">
              <a:cs typeface="Times New Roman" pitchFamily="18" charset="0"/>
            </a:endParaRPr>
          </a:p>
        </p:txBody>
      </p:sp>
      <p:sp>
        <p:nvSpPr>
          <p:cNvPr id="11" name="Content Placeholder 2"/>
          <p:cNvSpPr txBox="1">
            <a:spLocks/>
          </p:cNvSpPr>
          <p:nvPr/>
        </p:nvSpPr>
        <p:spPr bwMode="auto">
          <a:xfrm>
            <a:off x="4876800" y="4267200"/>
            <a:ext cx="364624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spcBef>
                <a:spcPts val="0"/>
              </a:spcBef>
              <a:spcAft>
                <a:spcPts val="600"/>
              </a:spcAft>
              <a:buNone/>
            </a:pPr>
            <a:r>
              <a:rPr lang="en-US" altLang="en-US" sz="1800" b="1" i="1" dirty="0" smtClean="0">
                <a:cs typeface="Times New Roman" pitchFamily="18" charset="0"/>
              </a:rPr>
              <a:t>Humans can distinguish between hundreds of different smells. Dogs can distinguish between thousands.</a:t>
            </a:r>
          </a:p>
        </p:txBody>
      </p:sp>
      <p:sp>
        <p:nvSpPr>
          <p:cNvPr id="12" name="Content Placeholder 2"/>
          <p:cNvSpPr txBox="1">
            <a:spLocks/>
          </p:cNvSpPr>
          <p:nvPr/>
        </p:nvSpPr>
        <p:spPr bwMode="auto">
          <a:xfrm>
            <a:off x="419832" y="4724399"/>
            <a:ext cx="3722443"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spcBef>
                <a:spcPts val="0"/>
              </a:spcBef>
              <a:spcAft>
                <a:spcPts val="600"/>
              </a:spcAft>
              <a:buNone/>
            </a:pPr>
            <a:r>
              <a:rPr lang="en-US" altLang="en-US" sz="2000" b="1" dirty="0" smtClean="0">
                <a:solidFill>
                  <a:schemeClr val="accent1"/>
                </a:solidFill>
                <a:cs typeface="Times New Roman" pitchFamily="18" charset="0"/>
              </a:rPr>
              <a:t>brain</a:t>
            </a:r>
            <a:r>
              <a:rPr lang="en-US" altLang="en-US" sz="2000" b="1" dirty="0" smtClean="0">
                <a:cs typeface="Times New Roman" pitchFamily="18" charset="0"/>
              </a:rPr>
              <a:t>, which identifies the smell.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020763"/>
            <a:ext cx="8496300" cy="5761037"/>
          </a:xfrm>
        </p:spPr>
        <p:txBody>
          <a:bodyPr>
            <a:noAutofit/>
          </a:bodyPr>
          <a:lstStyle/>
          <a:p>
            <a:pPr marL="274320" indent="-274320" eaLnBrk="1" fontAlgn="auto" hangingPunct="1">
              <a:spcAft>
                <a:spcPts val="0"/>
              </a:spcAft>
              <a:buFont typeface="Wingdings 3"/>
              <a:buChar char=""/>
              <a:defRPr/>
            </a:pPr>
            <a:r>
              <a:rPr lang="en-US" sz="2000" b="1" dirty="0" smtClean="0">
                <a:cs typeface="Times New Roman" pitchFamily="18" charset="0"/>
              </a:rPr>
              <a:t>The roof </a:t>
            </a:r>
            <a:r>
              <a:rPr lang="en-US" sz="2000" b="1" dirty="0">
                <a:cs typeface="Times New Roman" pitchFamily="18" charset="0"/>
              </a:rPr>
              <a:t>of the nasal cavity </a:t>
            </a:r>
            <a:r>
              <a:rPr lang="en-US" sz="2000" b="1" dirty="0" smtClean="0">
                <a:cs typeface="Times New Roman" pitchFamily="18" charset="0"/>
              </a:rPr>
              <a:t>has </a:t>
            </a:r>
            <a:r>
              <a:rPr lang="en-US" sz="2000" b="1" dirty="0" smtClean="0">
                <a:solidFill>
                  <a:srgbClr val="FF0000"/>
                </a:solidFill>
                <a:cs typeface="Times New Roman" pitchFamily="18" charset="0"/>
              </a:rPr>
              <a:t>olfactory epithelium </a:t>
            </a:r>
            <a:r>
              <a:rPr lang="en-US" sz="2000" b="1" dirty="0" smtClean="0">
                <a:cs typeface="Times New Roman" pitchFamily="18" charset="0"/>
              </a:rPr>
              <a:t>at the back.</a:t>
            </a:r>
            <a:r>
              <a:rPr lang="en-US" sz="2000" b="1" dirty="0">
                <a:cs typeface="Times New Roman" pitchFamily="18" charset="0"/>
              </a:rPr>
              <a:t> </a:t>
            </a:r>
            <a:r>
              <a:rPr lang="en-US" sz="2000" b="1" dirty="0" smtClean="0">
                <a:cs typeface="Times New Roman" pitchFamily="18" charset="0"/>
              </a:rPr>
              <a:t>The </a:t>
            </a:r>
            <a:r>
              <a:rPr lang="en-US" sz="2000" b="1" dirty="0">
                <a:cs typeface="Times New Roman" pitchFamily="18" charset="0"/>
              </a:rPr>
              <a:t>olfactory epithelium </a:t>
            </a:r>
            <a:r>
              <a:rPr lang="en-US" sz="2000" b="1" dirty="0" smtClean="0">
                <a:cs typeface="Times New Roman" pitchFamily="18" charset="0"/>
              </a:rPr>
              <a:t>(about the size of a quarter) contains </a:t>
            </a:r>
            <a:r>
              <a:rPr lang="en-US" sz="2000" b="1" dirty="0">
                <a:cs typeface="Times New Roman" pitchFamily="18" charset="0"/>
              </a:rPr>
              <a:t>special receptors that are sensitive to odor molecules that travel through the air. </a:t>
            </a:r>
            <a:endParaRPr lang="en-US" sz="2000" b="1" dirty="0" smtClean="0">
              <a:cs typeface="Times New Roman" pitchFamily="18" charset="0"/>
            </a:endParaRPr>
          </a:p>
          <a:p>
            <a:pPr marL="274320" indent="-274320" eaLnBrk="1" fontAlgn="auto" hangingPunct="1">
              <a:spcAft>
                <a:spcPts val="0"/>
              </a:spcAft>
              <a:buFont typeface="Wingdings 3"/>
              <a:buChar char=""/>
              <a:defRPr/>
            </a:pPr>
            <a:r>
              <a:rPr lang="en-US" sz="2000" b="1" dirty="0" smtClean="0">
                <a:cs typeface="Times New Roman" pitchFamily="18" charset="0"/>
              </a:rPr>
              <a:t>These receptors/neurons </a:t>
            </a:r>
            <a:r>
              <a:rPr lang="en-US" sz="2000" b="1" dirty="0">
                <a:cs typeface="Times New Roman" pitchFamily="18" charset="0"/>
              </a:rPr>
              <a:t>are very </a:t>
            </a:r>
            <a:r>
              <a:rPr lang="en-US" sz="2000" b="1" dirty="0" smtClean="0">
                <a:cs typeface="Times New Roman" pitchFamily="18" charset="0"/>
              </a:rPr>
              <a:t>small At </a:t>
            </a:r>
            <a:r>
              <a:rPr lang="en-US" sz="2000" b="1" dirty="0">
                <a:cs typeface="Times New Roman" pitchFamily="18" charset="0"/>
              </a:rPr>
              <a:t>least </a:t>
            </a:r>
            <a:r>
              <a:rPr lang="en-US" sz="2000" b="1" dirty="0">
                <a:solidFill>
                  <a:srgbClr val="FF0000"/>
                </a:solidFill>
                <a:cs typeface="Times New Roman" pitchFamily="18" charset="0"/>
              </a:rPr>
              <a:t>10 million </a:t>
            </a:r>
            <a:r>
              <a:rPr lang="en-US" sz="2000" b="1" dirty="0">
                <a:cs typeface="Times New Roman" pitchFamily="18" charset="0"/>
              </a:rPr>
              <a:t>of them </a:t>
            </a:r>
            <a:r>
              <a:rPr lang="en-US" sz="2000" b="1" dirty="0" smtClean="0">
                <a:cs typeface="Times New Roman" pitchFamily="18" charset="0"/>
              </a:rPr>
              <a:t>are in your </a:t>
            </a:r>
            <a:r>
              <a:rPr lang="en-US" sz="2000" b="1" dirty="0">
                <a:cs typeface="Times New Roman" pitchFamily="18" charset="0"/>
              </a:rPr>
              <a:t>nose! </a:t>
            </a:r>
            <a:r>
              <a:rPr lang="en-US" sz="2000" b="1" dirty="0" smtClean="0">
                <a:cs typeface="Times New Roman" pitchFamily="18" charset="0"/>
              </a:rPr>
              <a:t>  </a:t>
            </a:r>
          </a:p>
          <a:p>
            <a:pPr marL="274320" indent="-274320" eaLnBrk="1" fontAlgn="auto" hangingPunct="1">
              <a:spcAft>
                <a:spcPts val="0"/>
              </a:spcAft>
              <a:buFont typeface="Wingdings 3"/>
              <a:buChar char=""/>
              <a:defRPr/>
            </a:pPr>
            <a:r>
              <a:rPr lang="en-US" sz="2000" b="1" dirty="0" smtClean="0">
                <a:cs typeface="Times New Roman" pitchFamily="18" charset="0"/>
              </a:rPr>
              <a:t>These neurons respond differently to different odors, and the </a:t>
            </a:r>
            <a:r>
              <a:rPr lang="en-US" sz="2000" b="1" dirty="0" smtClean="0">
                <a:solidFill>
                  <a:schemeClr val="accent1"/>
                </a:solidFill>
                <a:cs typeface="Times New Roman" pitchFamily="18" charset="0"/>
              </a:rPr>
              <a:t>signals</a:t>
            </a:r>
            <a:r>
              <a:rPr lang="en-US" sz="2000" b="1" dirty="0" smtClean="0">
                <a:cs typeface="Times New Roman" pitchFamily="18" charset="0"/>
              </a:rPr>
              <a:t> are sent via to the </a:t>
            </a:r>
            <a:r>
              <a:rPr lang="en-US" sz="2000" b="1" dirty="0" smtClean="0">
                <a:solidFill>
                  <a:schemeClr val="accent1"/>
                </a:solidFill>
                <a:cs typeface="Times New Roman" pitchFamily="18" charset="0"/>
              </a:rPr>
              <a:t>olfactory nerve </a:t>
            </a:r>
            <a:r>
              <a:rPr lang="en-US" sz="2000" b="1" dirty="0" smtClean="0">
                <a:cs typeface="Times New Roman" pitchFamily="18" charset="0"/>
              </a:rPr>
              <a:t>to the olfactory bulb, which is in front of your brain, just above the nasal cavity.  </a:t>
            </a:r>
          </a:p>
          <a:p>
            <a:pPr marL="274320" indent="-274320" eaLnBrk="1" fontAlgn="auto" hangingPunct="1">
              <a:spcAft>
                <a:spcPts val="0"/>
              </a:spcAft>
              <a:buFont typeface="Wingdings 3"/>
              <a:buChar char=""/>
              <a:defRPr/>
            </a:pPr>
            <a:r>
              <a:rPr lang="en-US" sz="2000" b="1" dirty="0">
                <a:cs typeface="Times New Roman" pitchFamily="18" charset="0"/>
              </a:rPr>
              <a:t>Signals are sent from the olfactory bulb to other parts of the brain to be interpreted as a smell you may </a:t>
            </a:r>
            <a:r>
              <a:rPr lang="en-US" sz="2000" b="1" dirty="0" smtClean="0">
                <a:cs typeface="Times New Roman" pitchFamily="18" charset="0"/>
              </a:rPr>
              <a:t>recognize. Humans can distinguish </a:t>
            </a:r>
            <a:r>
              <a:rPr lang="en-US" sz="2000" b="1" dirty="0">
                <a:cs typeface="Times New Roman" pitchFamily="18" charset="0"/>
              </a:rPr>
              <a:t>between </a:t>
            </a:r>
            <a:r>
              <a:rPr lang="en-US" sz="2000" b="1" dirty="0">
                <a:solidFill>
                  <a:schemeClr val="accent1"/>
                </a:solidFill>
                <a:cs typeface="Times New Roman" pitchFamily="18" charset="0"/>
              </a:rPr>
              <a:t>10,000 different smells</a:t>
            </a:r>
            <a:r>
              <a:rPr lang="en-US" sz="2000" b="1" dirty="0" smtClean="0">
                <a:solidFill>
                  <a:schemeClr val="accent1"/>
                </a:solidFill>
                <a:cs typeface="Times New Roman" pitchFamily="18" charset="0"/>
              </a:rPr>
              <a:t>!</a:t>
            </a:r>
          </a:p>
          <a:p>
            <a:pPr marL="274320" indent="-274320" eaLnBrk="1" fontAlgn="auto" hangingPunct="1">
              <a:spcAft>
                <a:spcPts val="0"/>
              </a:spcAft>
              <a:buFont typeface="Wingdings 3"/>
              <a:buChar char=""/>
              <a:defRPr/>
            </a:pPr>
            <a:r>
              <a:rPr lang="en-US" sz="2000" b="1" dirty="0" smtClean="0">
                <a:cs typeface="Times New Roman" pitchFamily="18" charset="0"/>
              </a:rPr>
              <a:t>Dogs have a much better sense of smell than humans. This is because they have </a:t>
            </a:r>
            <a:r>
              <a:rPr lang="en-US" sz="2000" b="1" dirty="0" smtClean="0">
                <a:solidFill>
                  <a:schemeClr val="accent1"/>
                </a:solidFill>
                <a:cs typeface="Times New Roman" pitchFamily="18" charset="0"/>
              </a:rPr>
              <a:t>220 million smell receptors</a:t>
            </a:r>
            <a:r>
              <a:rPr lang="en-US" sz="2000" b="1" dirty="0" smtClean="0">
                <a:cs typeface="Times New Roman" pitchFamily="18" charset="0"/>
              </a:rPr>
              <a:t>, and their olfactory </a:t>
            </a:r>
            <a:r>
              <a:rPr lang="en-US" sz="2000" b="1" dirty="0">
                <a:cs typeface="Times New Roman" pitchFamily="18" charset="0"/>
              </a:rPr>
              <a:t>epithelium is about the size of a </a:t>
            </a:r>
            <a:r>
              <a:rPr lang="en-US" sz="2000" b="1" dirty="0" smtClean="0">
                <a:cs typeface="Times New Roman" pitchFamily="18" charset="0"/>
              </a:rPr>
              <a:t>saucer!</a:t>
            </a:r>
          </a:p>
          <a:p>
            <a:pPr marL="0" indent="0" eaLnBrk="1" fontAlgn="auto" hangingPunct="1">
              <a:spcAft>
                <a:spcPts val="0"/>
              </a:spcAft>
              <a:buFont typeface="Wingdings" pitchFamily="2" charset="2"/>
              <a:buNone/>
              <a:defRPr/>
            </a:pPr>
            <a:r>
              <a:rPr lang="en-US" sz="2000" b="1" dirty="0" smtClean="0">
                <a:solidFill>
                  <a:srgbClr val="FF0000"/>
                </a:solidFill>
                <a:cs typeface="Times New Roman" pitchFamily="18" charset="0"/>
              </a:rPr>
              <a:t>* The </a:t>
            </a:r>
            <a:r>
              <a:rPr lang="en-US" sz="2000" b="1" dirty="0">
                <a:solidFill>
                  <a:srgbClr val="FF0000"/>
                </a:solidFill>
                <a:cs typeface="Times New Roman" pitchFamily="18" charset="0"/>
              </a:rPr>
              <a:t>neurons in your </a:t>
            </a:r>
            <a:r>
              <a:rPr lang="en-US" sz="2000" b="1" dirty="0" smtClean="0">
                <a:solidFill>
                  <a:srgbClr val="FF0000"/>
                </a:solidFill>
                <a:cs typeface="Times New Roman" pitchFamily="18" charset="0"/>
              </a:rPr>
              <a:t>nose </a:t>
            </a:r>
            <a:r>
              <a:rPr lang="en-US" sz="2000" b="1" dirty="0">
                <a:solidFill>
                  <a:srgbClr val="FF0000"/>
                </a:solidFill>
                <a:cs typeface="Times New Roman" pitchFamily="18" charset="0"/>
              </a:rPr>
              <a:t>convert/transduce </a:t>
            </a:r>
            <a:r>
              <a:rPr lang="en-US" sz="2000" b="1" dirty="0" smtClean="0">
                <a:solidFill>
                  <a:srgbClr val="FF0000"/>
                </a:solidFill>
                <a:cs typeface="Times New Roman" pitchFamily="18" charset="0"/>
              </a:rPr>
              <a:t>the smell into </a:t>
            </a:r>
            <a:r>
              <a:rPr lang="en-US" sz="2000" b="1" dirty="0">
                <a:solidFill>
                  <a:srgbClr val="FF0000"/>
                </a:solidFill>
                <a:cs typeface="Times New Roman" pitchFamily="18" charset="0"/>
              </a:rPr>
              <a:t>electrical </a:t>
            </a:r>
            <a:r>
              <a:rPr lang="en-US" sz="2000" b="1" dirty="0" smtClean="0">
                <a:solidFill>
                  <a:srgbClr val="FF0000"/>
                </a:solidFill>
                <a:cs typeface="Times New Roman" pitchFamily="18" charset="0"/>
              </a:rPr>
              <a:t/>
            </a:r>
            <a:br>
              <a:rPr lang="en-US" sz="2000" b="1" dirty="0" smtClean="0">
                <a:solidFill>
                  <a:srgbClr val="FF0000"/>
                </a:solidFill>
                <a:cs typeface="Times New Roman" pitchFamily="18" charset="0"/>
              </a:rPr>
            </a:br>
            <a:r>
              <a:rPr lang="en-US" sz="2000" b="1" dirty="0" smtClean="0">
                <a:solidFill>
                  <a:srgbClr val="FF0000"/>
                </a:solidFill>
                <a:cs typeface="Times New Roman" pitchFamily="18" charset="0"/>
              </a:rPr>
              <a:t>impulses, </a:t>
            </a:r>
            <a:r>
              <a:rPr lang="en-US" sz="2000" b="1" dirty="0">
                <a:solidFill>
                  <a:srgbClr val="FF0000"/>
                </a:solidFill>
                <a:cs typeface="Times New Roman" pitchFamily="18" charset="0"/>
              </a:rPr>
              <a:t>and send them along the </a:t>
            </a:r>
            <a:r>
              <a:rPr lang="en-US" sz="2000" b="1" dirty="0" smtClean="0">
                <a:solidFill>
                  <a:srgbClr val="FF0000"/>
                </a:solidFill>
                <a:cs typeface="Times New Roman" pitchFamily="18" charset="0"/>
              </a:rPr>
              <a:t>olfactory nerve and olfactory bulb </a:t>
            </a:r>
            <a:br>
              <a:rPr lang="en-US" sz="2000" b="1" dirty="0" smtClean="0">
                <a:solidFill>
                  <a:srgbClr val="FF0000"/>
                </a:solidFill>
                <a:cs typeface="Times New Roman" pitchFamily="18" charset="0"/>
              </a:rPr>
            </a:br>
            <a:r>
              <a:rPr lang="en-US" sz="2000" b="1" dirty="0" smtClean="0">
                <a:solidFill>
                  <a:srgbClr val="FF0000"/>
                </a:solidFill>
                <a:cs typeface="Times New Roman" pitchFamily="18" charset="0"/>
              </a:rPr>
              <a:t>(similar </a:t>
            </a:r>
            <a:r>
              <a:rPr lang="en-US" sz="2000" b="1" dirty="0">
                <a:solidFill>
                  <a:srgbClr val="FF0000"/>
                </a:solidFill>
                <a:cs typeface="Times New Roman" pitchFamily="18" charset="0"/>
              </a:rPr>
              <a:t>to wires) to </a:t>
            </a:r>
            <a:r>
              <a:rPr lang="en-US" sz="2000" b="1" dirty="0" smtClean="0">
                <a:solidFill>
                  <a:srgbClr val="FF0000"/>
                </a:solidFill>
                <a:cs typeface="Times New Roman" pitchFamily="18" charset="0"/>
              </a:rPr>
              <a:t>various parts of your brain. *</a:t>
            </a:r>
            <a:endParaRPr lang="en-US" sz="2000" b="1" dirty="0">
              <a:solidFill>
                <a:srgbClr val="FF0000"/>
              </a:solidFill>
              <a:cs typeface="Times New Roman" pitchFamily="18" charset="0"/>
            </a:endParaRPr>
          </a:p>
        </p:txBody>
      </p:sp>
      <p:sp>
        <p:nvSpPr>
          <p:cNvPr id="2560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244D223B-2894-4919-A683-C30DC1BAA578}" type="slidenum">
              <a:rPr lang="en-US" altLang="en-US" smtClean="0">
                <a:solidFill>
                  <a:srgbClr val="FFFFFF"/>
                </a:solidFill>
              </a:rPr>
              <a:pPr eaLnBrk="1" hangingPunct="1"/>
              <a:t>18</a:t>
            </a:fld>
            <a:endParaRPr lang="en-US" altLang="en-US" smtClean="0">
              <a:solidFill>
                <a:srgbClr val="FFFFFF"/>
              </a:solidFill>
            </a:endParaRPr>
          </a:p>
        </p:txBody>
      </p:sp>
      <p:sp>
        <p:nvSpPr>
          <p:cNvPr id="6"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Smell: </a:t>
            </a:r>
            <a:r>
              <a:rPr lang="en-US" sz="3200" b="1" cap="none" dirty="0" smtClean="0">
                <a:solidFill>
                  <a:schemeClr val="accent1"/>
                </a:solidFill>
              </a:rPr>
              <a:t>How many sensors do our noses have?</a:t>
            </a:r>
            <a:endParaRPr lang="en-US" sz="3200" b="1" cap="none"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143001"/>
            <a:ext cx="5867400" cy="4495800"/>
          </a:xfrm>
        </p:spPr>
        <p:txBody>
          <a:bodyPr>
            <a:noAutofit/>
          </a:bodyPr>
          <a:lstStyle/>
          <a:p>
            <a:pPr marL="0" indent="0" eaLnBrk="1" fontAlgn="auto" hangingPunct="1">
              <a:spcAft>
                <a:spcPts val="0"/>
              </a:spcAft>
              <a:buNone/>
              <a:defRPr/>
            </a:pPr>
            <a:r>
              <a:rPr lang="en-US" sz="1800" b="1" dirty="0" smtClean="0">
                <a:cs typeface="Times New Roman" pitchFamily="18" charset="0"/>
              </a:rPr>
              <a:t>The tongue has sensory receptors called </a:t>
            </a:r>
            <a:r>
              <a:rPr lang="en-US" sz="1800" b="1" dirty="0" smtClean="0">
                <a:solidFill>
                  <a:srgbClr val="FF0000"/>
                </a:solidFill>
                <a:cs typeface="Times New Roman" pitchFamily="18" charset="0"/>
              </a:rPr>
              <a:t>taste buds</a:t>
            </a:r>
            <a:r>
              <a:rPr lang="en-US" sz="1800" b="1" dirty="0" smtClean="0">
                <a:cs typeface="Times New Roman" pitchFamily="18" charset="0"/>
              </a:rPr>
              <a:t> that detect 5 different flavors: </a:t>
            </a:r>
            <a:r>
              <a:rPr lang="en-US" sz="1800" b="1" dirty="0" smtClean="0">
                <a:solidFill>
                  <a:srgbClr val="7030A0"/>
                </a:solidFill>
                <a:cs typeface="Times New Roman" pitchFamily="18" charset="0"/>
              </a:rPr>
              <a:t>sweet,  salty, bitter, sour, umami</a:t>
            </a:r>
          </a:p>
          <a:p>
            <a:pPr marL="0" lvl="2" indent="-182880" eaLnBrk="1" fontAlgn="auto" hangingPunct="1">
              <a:spcAft>
                <a:spcPts val="0"/>
              </a:spcAft>
              <a:buClr>
                <a:schemeClr val="bg1">
                  <a:shade val="50000"/>
                </a:schemeClr>
              </a:buClr>
              <a:buFont typeface="Wingdings 3"/>
              <a:buChar char=""/>
              <a:defRPr/>
            </a:pPr>
            <a:r>
              <a:rPr lang="en-US" sz="1600" b="1" dirty="0" smtClean="0">
                <a:cs typeface="Times New Roman" pitchFamily="18" charset="0"/>
              </a:rPr>
              <a:t>The umami flavor is present in many protein foods, such as meats, cheeses, tomatoes and mushrooms, and is generally described as a savory, meaty taste.</a:t>
            </a:r>
          </a:p>
          <a:p>
            <a:pPr marL="0" indent="0" eaLnBrk="1" fontAlgn="auto" hangingPunct="1">
              <a:spcAft>
                <a:spcPts val="0"/>
              </a:spcAft>
              <a:buNone/>
              <a:defRPr/>
            </a:pPr>
            <a:r>
              <a:rPr lang="en-US" sz="1800" b="1" dirty="0" smtClean="0">
                <a:cs typeface="Times New Roman" pitchFamily="18" charset="0"/>
              </a:rPr>
              <a:t>Taste buds are comprised of </a:t>
            </a:r>
            <a:r>
              <a:rPr lang="en-US" sz="1800" b="1" dirty="0" smtClean="0">
                <a:solidFill>
                  <a:srgbClr val="FF0000"/>
                </a:solidFill>
                <a:cs typeface="Times New Roman" pitchFamily="18" charset="0"/>
              </a:rPr>
              <a:t>gustatory receptor cells</a:t>
            </a:r>
            <a:r>
              <a:rPr lang="en-US" sz="1800" b="1" dirty="0" smtClean="0">
                <a:cs typeface="Times New Roman" pitchFamily="18" charset="0"/>
              </a:rPr>
              <a:t> </a:t>
            </a:r>
            <a:r>
              <a:rPr lang="en-US" sz="1800" b="1" dirty="0">
                <a:cs typeface="Times New Roman" pitchFamily="18" charset="0"/>
              </a:rPr>
              <a:t>t</a:t>
            </a:r>
            <a:r>
              <a:rPr lang="en-US" sz="1800" b="1" dirty="0" smtClean="0">
                <a:cs typeface="Times New Roman" pitchFamily="18" charset="0"/>
              </a:rPr>
              <a:t>hat have tiny hairs that detect taste from the food you eat. The hairs send information to the cells, which send signals through the nervous system to the brain, which interprets the information as taste.</a:t>
            </a:r>
          </a:p>
          <a:p>
            <a:pPr marL="0" indent="0" eaLnBrk="1" fontAlgn="auto" hangingPunct="1">
              <a:spcAft>
                <a:spcPts val="0"/>
              </a:spcAft>
              <a:buNone/>
              <a:defRPr/>
            </a:pPr>
            <a:r>
              <a:rPr lang="en-US" sz="2000" b="1" dirty="0" smtClean="0">
                <a:solidFill>
                  <a:srgbClr val="FF0000"/>
                </a:solidFill>
                <a:cs typeface="Times New Roman" pitchFamily="18" charset="0"/>
              </a:rPr>
              <a:t>What is the difference between taste and flavor?</a:t>
            </a:r>
          </a:p>
          <a:p>
            <a:pPr marL="0" lvl="1" indent="0" eaLnBrk="1" fontAlgn="auto" hangingPunct="1">
              <a:spcAft>
                <a:spcPts val="0"/>
              </a:spcAft>
              <a:buNone/>
              <a:defRPr/>
            </a:pPr>
            <a:r>
              <a:rPr lang="en-US" sz="1800" b="1" dirty="0" smtClean="0">
                <a:cs typeface="Times New Roman" pitchFamily="18" charset="0"/>
              </a:rPr>
              <a:t>Flavor includes taste, but also a little more. It comprises taste, smell, texture and other sensations such as pain from spicy food. Eating food with your nose blocked shows decreases its flavor, even though the taste is the same.</a:t>
            </a:r>
          </a:p>
        </p:txBody>
      </p:sp>
      <p:pic>
        <p:nvPicPr>
          <p:cNvPr id="26628" name="Picture 8" descr="File:Kieli kaikki en.svg"/>
          <p:cNvPicPr>
            <a:picLocks noChangeAspect="1" noChangeArrowheads="1"/>
          </p:cNvPicPr>
          <p:nvPr/>
        </p:nvPicPr>
        <p:blipFill rotWithShape="1">
          <a:blip r:embed="rId3">
            <a:extLst>
              <a:ext uri="{28A0092B-C50C-407E-A947-70E740481C1C}">
                <a14:useLocalDpi xmlns:a14="http://schemas.microsoft.com/office/drawing/2010/main" val="0"/>
              </a:ext>
            </a:extLst>
          </a:blip>
          <a:srcRect b="6701"/>
          <a:stretch/>
        </p:blipFill>
        <p:spPr bwMode="auto">
          <a:xfrm>
            <a:off x="5943432" y="1143000"/>
            <a:ext cx="2846556" cy="428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FB4C0BF-94C9-4E01-BC4E-BF381801FE69}" type="slidenum">
              <a:rPr lang="en-US" altLang="en-US" smtClean="0">
                <a:solidFill>
                  <a:srgbClr val="FFFFFF"/>
                </a:solidFill>
              </a:rPr>
              <a:pPr eaLnBrk="1" hangingPunct="1"/>
              <a:t>19</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Taste: </a:t>
            </a:r>
            <a:r>
              <a:rPr lang="en-US" sz="3600" b="1" cap="none" dirty="0" smtClean="0">
                <a:solidFill>
                  <a:schemeClr val="accent1"/>
                </a:solidFill>
              </a:rPr>
              <a:t>How do we taste using our tongues?</a:t>
            </a:r>
            <a:endParaRPr lang="en-US" sz="3600" b="1" cap="none" dirty="0">
              <a:solidFill>
                <a:schemeClr val="accent1"/>
              </a:solidFill>
            </a:endParaRPr>
          </a:p>
        </p:txBody>
      </p:sp>
      <p:sp>
        <p:nvSpPr>
          <p:cNvPr id="6" name="Content Placeholder 2"/>
          <p:cNvSpPr txBox="1">
            <a:spLocks/>
          </p:cNvSpPr>
          <p:nvPr/>
        </p:nvSpPr>
        <p:spPr bwMode="auto">
          <a:xfrm>
            <a:off x="254876" y="5811516"/>
            <a:ext cx="7658100" cy="88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buNone/>
            </a:pPr>
            <a:r>
              <a:rPr lang="en-US" sz="2000" b="1" dirty="0">
                <a:solidFill>
                  <a:srgbClr val="7030A0"/>
                </a:solidFill>
                <a:cs typeface="Times New Roman" pitchFamily="18" charset="0"/>
              </a:rPr>
              <a:t>Do This: </a:t>
            </a:r>
            <a:r>
              <a:rPr lang="en-US" sz="2000" b="1" dirty="0">
                <a:cs typeface="Times New Roman" pitchFamily="18" charset="0"/>
              </a:rPr>
              <a:t>Brainstorm and write a stimulus-sensor-coordinator-effector-response pathway for this sensor. </a:t>
            </a:r>
            <a:r>
              <a:rPr lang="en-US" sz="2000" b="1" dirty="0">
                <a:solidFill>
                  <a:schemeClr val="bg1">
                    <a:lumMod val="50000"/>
                  </a:schemeClr>
                </a:solidFill>
                <a:cs typeface="Times New Roman" pitchFamily="18" charset="0"/>
              </a:rPr>
              <a:t>(Answers on slide </a:t>
            </a:r>
            <a:r>
              <a:rPr lang="en-US" sz="2000" b="1" dirty="0" smtClean="0">
                <a:solidFill>
                  <a:schemeClr val="bg1">
                    <a:lumMod val="50000"/>
                  </a:schemeClr>
                </a:solidFill>
                <a:cs typeface="Times New Roman" pitchFamily="18" charset="0"/>
              </a:rPr>
              <a:t>30)</a:t>
            </a:r>
            <a:endParaRPr lang="en-US" sz="2000" b="1" dirty="0">
              <a:solidFill>
                <a:schemeClr val="bg1">
                  <a:lumMod val="50000"/>
                </a:schemeClr>
              </a:solidFill>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86788" cy="715962"/>
          </a:xfrm>
        </p:spPr>
        <p:txBody>
          <a:bodyPr>
            <a:noAutofit/>
          </a:bodyPr>
          <a:lstStyle/>
          <a:p>
            <a:pPr algn="ctr" eaLnBrk="1" fontAlgn="auto" hangingPunct="1">
              <a:spcAft>
                <a:spcPts val="0"/>
              </a:spcAft>
              <a:defRPr/>
            </a:pPr>
            <a:r>
              <a:rPr lang="en-US" sz="4400" b="1" cap="none" dirty="0" smtClean="0">
                <a:solidFill>
                  <a:schemeClr val="accent1"/>
                </a:solidFill>
              </a:rPr>
              <a:t>What Is a Sensor? Pre-Quiz</a:t>
            </a:r>
            <a:endParaRPr lang="en-US" sz="4400" b="1" cap="none" dirty="0">
              <a:solidFill>
                <a:schemeClr val="accent1"/>
              </a:solidFill>
            </a:endParaRPr>
          </a:p>
        </p:txBody>
      </p:sp>
      <p:sp>
        <p:nvSpPr>
          <p:cNvPr id="9219" name="Content Placeholder 2"/>
          <p:cNvSpPr>
            <a:spLocks noGrp="1"/>
          </p:cNvSpPr>
          <p:nvPr>
            <p:ph sz="quarter" idx="1"/>
          </p:nvPr>
        </p:nvSpPr>
        <p:spPr>
          <a:xfrm>
            <a:off x="457200" y="1828800"/>
            <a:ext cx="8001000" cy="4800600"/>
          </a:xfrm>
        </p:spPr>
        <p:txBody>
          <a:bodyPr/>
          <a:lstStyle/>
          <a:p>
            <a:pPr marL="457200" indent="-457200" eaLnBrk="1" hangingPunct="1">
              <a:buFont typeface="+mj-lt"/>
              <a:buAutoNum type="arabicPeriod"/>
            </a:pPr>
            <a:r>
              <a:rPr lang="en-US" altLang="en-US" sz="3200" b="1" dirty="0" smtClean="0"/>
              <a:t>How many sensors or senses do humans have? List them.</a:t>
            </a:r>
          </a:p>
          <a:p>
            <a:pPr marL="457200" indent="-457200" eaLnBrk="1" hangingPunct="1">
              <a:buFont typeface="+mj-lt"/>
              <a:buAutoNum type="arabicPeriod"/>
            </a:pPr>
            <a:endParaRPr lang="en-US" altLang="en-US" b="1" dirty="0" smtClean="0"/>
          </a:p>
          <a:p>
            <a:pPr marL="457200" indent="-457200" eaLnBrk="1" hangingPunct="1">
              <a:buFont typeface="+mj-lt"/>
              <a:buAutoNum type="arabicPeriod"/>
            </a:pPr>
            <a:r>
              <a:rPr lang="en-US" altLang="en-US" sz="3200" b="1" dirty="0" smtClean="0"/>
              <a:t>Describe how any two of the sensors you listed work.</a:t>
            </a:r>
          </a:p>
          <a:p>
            <a:pPr marL="457200" indent="-457200" eaLnBrk="1" hangingPunct="1">
              <a:buFont typeface="+mj-lt"/>
              <a:buAutoNum type="arabicPeriod"/>
            </a:pPr>
            <a:endParaRPr lang="en-US" altLang="en-US" b="1" dirty="0" smtClean="0"/>
          </a:p>
          <a:p>
            <a:pPr marL="457200" indent="-457200" eaLnBrk="1" hangingPunct="1">
              <a:buFont typeface="+mj-lt"/>
              <a:buAutoNum type="arabicPeriod"/>
            </a:pPr>
            <a:r>
              <a:rPr lang="en-US" altLang="en-US" sz="3200" b="1" dirty="0" smtClean="0">
                <a:cs typeface="Times New Roman" pitchFamily="18" charset="0"/>
              </a:rPr>
              <a:t>Give examples of sensors in robots that are similar to at least three human senses.</a:t>
            </a:r>
            <a:endParaRPr lang="en-US" altLang="en-US" sz="3200" b="1" dirty="0" smtClean="0"/>
          </a:p>
        </p:txBody>
      </p:sp>
      <p:sp>
        <p:nvSpPr>
          <p:cNvPr id="922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C6FC028-FD93-472A-85BA-4AB123C75090}" type="slidenum">
              <a:rPr lang="en-US" altLang="en-US" smtClean="0">
                <a:solidFill>
                  <a:srgbClr val="FFFFFF"/>
                </a:solidFill>
              </a:rPr>
              <a:pPr eaLnBrk="1" hangingPunct="1"/>
              <a:t>2</a:t>
            </a:fld>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0988" y="1377950"/>
            <a:ext cx="8253412" cy="4876800"/>
          </a:xfrm>
        </p:spPr>
        <p:txBody>
          <a:bodyPr>
            <a:noAutofit/>
          </a:bodyPr>
          <a:lstStyle/>
          <a:p>
            <a:pPr marL="274320" indent="-274320" eaLnBrk="1" fontAlgn="auto" hangingPunct="1">
              <a:spcAft>
                <a:spcPts val="0"/>
              </a:spcAft>
              <a:buFont typeface="Wingdings 3"/>
              <a:buChar char=""/>
              <a:defRPr/>
            </a:pPr>
            <a:r>
              <a:rPr lang="en-US" sz="2000" b="1" dirty="0" smtClean="0">
                <a:solidFill>
                  <a:srgbClr val="7030A0"/>
                </a:solidFill>
                <a:cs typeface="Times New Roman" pitchFamily="18" charset="0"/>
              </a:rPr>
              <a:t>Taste receptors are complicated</a:t>
            </a:r>
            <a:r>
              <a:rPr lang="en-US" sz="2000" b="1" dirty="0" smtClean="0">
                <a:cs typeface="Times New Roman" pitchFamily="18" charset="0"/>
              </a:rPr>
              <a:t>, and scientists are continuing to investigate to completely understand our tongues.</a:t>
            </a:r>
          </a:p>
          <a:p>
            <a:pPr marL="274320" lvl="1" indent="-274320" eaLnBrk="1" fontAlgn="auto" hangingPunct="1">
              <a:spcBef>
                <a:spcPts val="600"/>
              </a:spcBef>
              <a:spcAft>
                <a:spcPts val="0"/>
              </a:spcAft>
              <a:buSzPct val="70000"/>
              <a:buFont typeface="Wingdings 3"/>
              <a:buChar char=""/>
              <a:defRPr/>
            </a:pPr>
            <a:r>
              <a:rPr lang="en-US" sz="2000" b="1" dirty="0" smtClean="0">
                <a:cs typeface="Times New Roman" pitchFamily="18" charset="0"/>
              </a:rPr>
              <a:t>We know that we can sense five different types of tastes—sweet, salty, bitter, sour and umami—</a:t>
            </a:r>
            <a:r>
              <a:rPr lang="en-US" sz="2000" b="1" dirty="0" smtClean="0">
                <a:solidFill>
                  <a:schemeClr val="accent1"/>
                </a:solidFill>
                <a:cs typeface="Times New Roman" pitchFamily="18" charset="0"/>
              </a:rPr>
              <a:t>but it is not clear how</a:t>
            </a:r>
            <a:r>
              <a:rPr lang="en-US" sz="2000" b="1" dirty="0" smtClean="0">
                <a:cs typeface="Times New Roman" pitchFamily="18" charset="0"/>
              </a:rPr>
              <a:t> our tongue distinguishes between them. </a:t>
            </a:r>
            <a:endParaRPr lang="en-US" sz="2000" b="1" dirty="0">
              <a:cs typeface="Times New Roman" pitchFamily="18" charset="0"/>
            </a:endParaRPr>
          </a:p>
          <a:p>
            <a:pPr marL="274320" indent="-274320" eaLnBrk="1" fontAlgn="auto" hangingPunct="1">
              <a:spcAft>
                <a:spcPts val="0"/>
              </a:spcAft>
              <a:buFont typeface="Wingdings 3"/>
              <a:buChar char=""/>
              <a:defRPr/>
            </a:pPr>
            <a:r>
              <a:rPr lang="en-US" sz="2000" b="1" dirty="0" smtClean="0">
                <a:cs typeface="Times New Roman" pitchFamily="18" charset="0"/>
              </a:rPr>
              <a:t>It is believed that we have about </a:t>
            </a:r>
            <a:r>
              <a:rPr lang="en-US" sz="2000" b="1" dirty="0" smtClean="0">
                <a:solidFill>
                  <a:schemeClr val="accent1"/>
                </a:solidFill>
                <a:cs typeface="Times New Roman" pitchFamily="18" charset="0"/>
              </a:rPr>
              <a:t>50 to 100 receptor cells per taste</a:t>
            </a:r>
            <a:r>
              <a:rPr lang="en-US" sz="2000" b="1" dirty="0" smtClean="0">
                <a:cs typeface="Times New Roman" pitchFamily="18" charset="0"/>
              </a:rPr>
              <a:t>.</a:t>
            </a:r>
          </a:p>
          <a:p>
            <a:pPr marL="274320" indent="-274320" eaLnBrk="1" fontAlgn="auto" hangingPunct="1">
              <a:spcAft>
                <a:spcPts val="0"/>
              </a:spcAft>
              <a:buFont typeface="Wingdings 3"/>
              <a:buChar char=""/>
              <a:defRPr/>
            </a:pPr>
            <a:r>
              <a:rPr lang="en-US" sz="2000" b="1" dirty="0" smtClean="0">
                <a:cs typeface="Times New Roman" pitchFamily="18" charset="0"/>
              </a:rPr>
              <a:t>The </a:t>
            </a:r>
            <a:r>
              <a:rPr lang="en-US" sz="2000" b="1" dirty="0" smtClean="0">
                <a:solidFill>
                  <a:srgbClr val="7030A0"/>
                </a:solidFill>
                <a:cs typeface="Times New Roman" pitchFamily="18" charset="0"/>
              </a:rPr>
              <a:t>olfactory bulb </a:t>
            </a:r>
            <a:r>
              <a:rPr lang="en-US" sz="2000" b="1" dirty="0" smtClean="0">
                <a:cs typeface="Times New Roman" pitchFamily="18" charset="0"/>
              </a:rPr>
              <a:t>integrates inputs from all the receptor cells, and then sends the information to the brain. </a:t>
            </a:r>
            <a:endParaRPr lang="en-US" sz="2000" b="1" dirty="0" smtClean="0">
              <a:solidFill>
                <a:srgbClr val="FF0000"/>
              </a:solidFill>
              <a:cs typeface="Times New Roman" pitchFamily="18" charset="0"/>
            </a:endParaRPr>
          </a:p>
          <a:p>
            <a:pPr marL="0" indent="0" eaLnBrk="1" fontAlgn="auto" hangingPunct="1">
              <a:spcAft>
                <a:spcPts val="0"/>
              </a:spcAft>
              <a:buFont typeface="Wingdings" pitchFamily="2" charset="2"/>
              <a:buNone/>
              <a:defRPr/>
            </a:pPr>
            <a:endParaRPr lang="en-US" sz="2000" b="1" dirty="0" smtClean="0">
              <a:cs typeface="Times New Roman" pitchFamily="18" charset="0"/>
            </a:endParaRPr>
          </a:p>
          <a:p>
            <a:pPr marL="0" indent="0" eaLnBrk="1" fontAlgn="auto" hangingPunct="1">
              <a:spcAft>
                <a:spcPts val="0"/>
              </a:spcAft>
              <a:buFont typeface="Wingdings" pitchFamily="2" charset="2"/>
              <a:buNone/>
              <a:defRPr/>
            </a:pPr>
            <a:r>
              <a:rPr lang="en-US" sz="2000" b="1" dirty="0" smtClean="0">
                <a:solidFill>
                  <a:srgbClr val="FF0000"/>
                </a:solidFill>
                <a:cs typeface="Times New Roman" pitchFamily="18" charset="0"/>
              </a:rPr>
              <a:t>* The receptors on a human tongue convert/transduce taste into electrical impulses, and send them along the olfactory nerve to the olfactory bulb and various parts of the brain. *</a:t>
            </a:r>
          </a:p>
        </p:txBody>
      </p:sp>
      <p:sp>
        <p:nvSpPr>
          <p:cNvPr id="2765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AA04187-2092-4D64-A180-4A1D6EB82206}" type="slidenum">
              <a:rPr lang="en-US" altLang="en-US" smtClean="0">
                <a:solidFill>
                  <a:srgbClr val="FFFFFF"/>
                </a:solidFill>
              </a:rPr>
              <a:pPr eaLnBrk="1" hangingPunct="1"/>
              <a:t>20</a:t>
            </a:fld>
            <a:endParaRPr lang="en-US" altLang="en-US" smtClean="0">
              <a:solidFill>
                <a:srgbClr val="FFFFFF"/>
              </a:solidFill>
            </a:endParaRPr>
          </a:p>
        </p:txBody>
      </p:sp>
      <p:sp>
        <p:nvSpPr>
          <p:cNvPr id="6" name="Title 1"/>
          <p:cNvSpPr txBox="1">
            <a:spLocks/>
          </p:cNvSpPr>
          <p:nvPr/>
        </p:nvSpPr>
        <p:spPr>
          <a:xfrm>
            <a:off x="0" y="274638"/>
            <a:ext cx="89916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Taste: </a:t>
            </a:r>
            <a:r>
              <a:rPr lang="en-US" sz="3200" b="1" cap="none" dirty="0" smtClean="0">
                <a:solidFill>
                  <a:schemeClr val="accent1"/>
                </a:solidFill>
              </a:rPr>
              <a:t>How many sensors do our tongues have?</a:t>
            </a:r>
            <a:endParaRPr lang="en-US" sz="3200" b="1" cap="none" dirty="0">
              <a:solidFill>
                <a:schemeClr val="accent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sz="quarter" idx="1"/>
          </p:nvPr>
        </p:nvSpPr>
        <p:spPr>
          <a:xfrm>
            <a:off x="457200" y="1482725"/>
            <a:ext cx="8077200" cy="5146675"/>
          </a:xfrm>
        </p:spPr>
        <p:txBody>
          <a:bodyPr/>
          <a:lstStyle/>
          <a:p>
            <a:pPr marL="0" indent="0" eaLnBrk="1" hangingPunct="1">
              <a:buNone/>
            </a:pPr>
            <a:r>
              <a:rPr lang="en-US" altLang="en-US" sz="3000" b="1" dirty="0" smtClean="0">
                <a:solidFill>
                  <a:schemeClr val="accent1"/>
                </a:solidFill>
                <a:cs typeface="Times New Roman" pitchFamily="18" charset="0"/>
              </a:rPr>
              <a:t>What is the difference between taste and flavor? </a:t>
            </a:r>
          </a:p>
          <a:p>
            <a:pPr eaLnBrk="1" hangingPunct="1"/>
            <a:r>
              <a:rPr lang="en-US" altLang="en-US" sz="2800" b="1" dirty="0" smtClean="0">
                <a:cs typeface="Times New Roman" pitchFamily="18" charset="0"/>
              </a:rPr>
              <a:t>Remember that flavor includes taste, but also a little more. It is composed of taste, smell, texture and other sensations such as pain when you eat something spicy. </a:t>
            </a:r>
          </a:p>
          <a:p>
            <a:pPr eaLnBrk="1" hangingPunct="1"/>
            <a:r>
              <a:rPr lang="en-US" altLang="en-US" sz="2800" b="1" dirty="0" smtClean="0">
                <a:cs typeface="Times New Roman" pitchFamily="18" charset="0"/>
              </a:rPr>
              <a:t>Eating food with your nose blocked shows a marked decrease in flavor, even though the taste is the same.</a:t>
            </a:r>
          </a:p>
          <a:p>
            <a:pPr eaLnBrk="1" hangingPunct="1"/>
            <a:r>
              <a:rPr lang="en-US" altLang="en-US" sz="2800" b="1" dirty="0" smtClean="0">
                <a:solidFill>
                  <a:srgbClr val="7030A0"/>
                </a:solidFill>
                <a:cs typeface="Times New Roman" pitchFamily="18" charset="0"/>
              </a:rPr>
              <a:t>Let’s demonstrate this using a quick activity </a:t>
            </a:r>
            <a:r>
              <a:rPr lang="en-US" altLang="en-US" sz="2800" b="1" dirty="0" smtClean="0">
                <a:cs typeface="Times New Roman" pitchFamily="18" charset="0"/>
              </a:rPr>
              <a:t>that uses some multi-flavored candies (such as Starburst) and working in pairs.</a:t>
            </a:r>
          </a:p>
          <a:p>
            <a:pPr lvl="1" eaLnBrk="1" hangingPunct="1"/>
            <a:endParaRPr lang="en-US" altLang="en-US" sz="2000" b="1" dirty="0" smtClean="0">
              <a:cs typeface="Times New Roman" pitchFamily="18" charset="0"/>
            </a:endParaRPr>
          </a:p>
        </p:txBody>
      </p:sp>
      <p:sp>
        <p:nvSpPr>
          <p:cNvPr id="28676"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901FA54-051D-434B-A726-D19B865E07A3}" type="slidenum">
              <a:rPr lang="en-US" altLang="en-US" smtClean="0">
                <a:solidFill>
                  <a:srgbClr val="FFFFFF"/>
                </a:solidFill>
              </a:rPr>
              <a:pPr eaLnBrk="1" hangingPunct="1"/>
              <a:t>21</a:t>
            </a:fld>
            <a:endParaRPr lang="en-US" altLang="en-US" smtClean="0">
              <a:solidFill>
                <a:srgbClr val="FFFFFF"/>
              </a:solidFill>
            </a:endParaRPr>
          </a:p>
        </p:txBody>
      </p:sp>
      <p:sp>
        <p:nvSpPr>
          <p:cNvPr id="6" name="Title 1"/>
          <p:cNvSpPr txBox="1">
            <a:spLocks/>
          </p:cNvSpPr>
          <p:nvPr/>
        </p:nvSpPr>
        <p:spPr>
          <a:xfrm>
            <a:off x="0" y="274638"/>
            <a:ext cx="89916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Taste Activity </a:t>
            </a:r>
            <a:r>
              <a:rPr lang="en-US" sz="3200" b="1" cap="none" dirty="0" smtClean="0">
                <a:solidFill>
                  <a:schemeClr val="bg1">
                    <a:lumMod val="50000"/>
                  </a:schemeClr>
                </a:solidFill>
              </a:rPr>
              <a:t>(20 minutes)</a:t>
            </a:r>
            <a:endParaRPr lang="en-US" sz="2000" b="1" cap="none"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sz="quarter" idx="1"/>
          </p:nvPr>
        </p:nvSpPr>
        <p:spPr>
          <a:xfrm>
            <a:off x="457200" y="1219200"/>
            <a:ext cx="7848600" cy="5410200"/>
          </a:xfrm>
        </p:spPr>
        <p:txBody>
          <a:bodyPr/>
          <a:lstStyle/>
          <a:p>
            <a:pPr marL="0" indent="0" eaLnBrk="1" hangingPunct="1">
              <a:buNone/>
            </a:pPr>
            <a:r>
              <a:rPr lang="en-US" altLang="en-US" b="1" dirty="0" smtClean="0">
                <a:solidFill>
                  <a:srgbClr val="7030A0"/>
                </a:solidFill>
                <a:cs typeface="Times New Roman" pitchFamily="18" charset="0"/>
              </a:rPr>
              <a:t>Mini-activity using Starburst (or other) flavored candies:</a:t>
            </a:r>
          </a:p>
          <a:p>
            <a:pPr eaLnBrk="1" hangingPunct="1"/>
            <a:r>
              <a:rPr lang="en-US" altLang="en-US" sz="2000" b="1" dirty="0" smtClean="0">
                <a:cs typeface="Times New Roman" pitchFamily="18" charset="0"/>
              </a:rPr>
              <a:t>Divide the class into groups of 2 students each.</a:t>
            </a:r>
          </a:p>
          <a:p>
            <a:pPr eaLnBrk="1" hangingPunct="1"/>
            <a:r>
              <a:rPr lang="en-US" altLang="en-US" sz="2000" b="1" dirty="0" smtClean="0">
                <a:cs typeface="Times New Roman" pitchFamily="18" charset="0"/>
              </a:rPr>
              <a:t>Give 1 student in each group 2 pieces of candy. Do not tell the other student in the group the flavors given. </a:t>
            </a:r>
          </a:p>
          <a:p>
            <a:pPr eaLnBrk="1" hangingPunct="1"/>
            <a:r>
              <a:rPr lang="en-US" altLang="en-US" sz="2000" b="1" dirty="0" smtClean="0">
                <a:cs typeface="Times New Roman" pitchFamily="18" charset="0"/>
              </a:rPr>
              <a:t>Blindfold the partner without the candy and have him/her pinch his/her nose closed. This is the taster.</a:t>
            </a:r>
          </a:p>
          <a:p>
            <a:pPr eaLnBrk="1" hangingPunct="1"/>
            <a:r>
              <a:rPr lang="en-US" altLang="en-US" sz="2000" b="1" dirty="0" smtClean="0">
                <a:cs typeface="Times New Roman" pitchFamily="18" charset="0"/>
              </a:rPr>
              <a:t>Have the other partner unwrap one piece of candy and give it to the blindfolded taster who chews the candy and guesses the flavor.</a:t>
            </a:r>
          </a:p>
          <a:p>
            <a:pPr eaLnBrk="1" hangingPunct="1"/>
            <a:r>
              <a:rPr lang="en-US" altLang="en-US" sz="2000" b="1" dirty="0" smtClean="0">
                <a:cs typeface="Times New Roman" pitchFamily="18" charset="0"/>
              </a:rPr>
              <a:t>Then, the taster uses a dry paper towel to wipe his/her tongue dry, and again closes his/her eyes and pinches his/her nose. The partner gives the taster a second piece of candy and asks the taster to guess its flavor. Document the results of this test.</a:t>
            </a:r>
          </a:p>
          <a:p>
            <a:pPr eaLnBrk="1" hangingPunct="1"/>
            <a:r>
              <a:rPr lang="en-US" altLang="en-US" sz="2000" b="1" dirty="0" smtClean="0">
                <a:cs typeface="Times New Roman" pitchFamily="18" charset="0"/>
              </a:rPr>
              <a:t>Switch roles</a:t>
            </a:r>
            <a:r>
              <a:rPr lang="en-US" altLang="en-US" sz="2000" b="1" dirty="0">
                <a:cs typeface="Times New Roman" pitchFamily="18" charset="0"/>
              </a:rPr>
              <a:t> </a:t>
            </a:r>
            <a:r>
              <a:rPr lang="en-US" altLang="en-US" sz="2000" b="1" dirty="0" smtClean="0">
                <a:cs typeface="Times New Roman" pitchFamily="18" charset="0"/>
              </a:rPr>
              <a:t>and repeat the testing with two new candy pieces.</a:t>
            </a:r>
          </a:p>
          <a:p>
            <a:pPr eaLnBrk="1" hangingPunct="1"/>
            <a:r>
              <a:rPr lang="en-US" altLang="en-US" sz="2000" b="1" dirty="0" smtClean="0">
                <a:cs typeface="Times New Roman" pitchFamily="18" charset="0"/>
              </a:rPr>
              <a:t>When testing is completed, discuss your findings as a class. </a:t>
            </a:r>
            <a:r>
              <a:rPr lang="en-US" altLang="en-US" sz="2000" b="1" dirty="0" smtClean="0">
                <a:solidFill>
                  <a:srgbClr val="7030A0"/>
                </a:solidFill>
                <a:cs typeface="Times New Roman" pitchFamily="18" charset="0"/>
              </a:rPr>
              <a:t>What do you conclude from this experiment?</a:t>
            </a:r>
          </a:p>
        </p:txBody>
      </p:sp>
      <p:sp>
        <p:nvSpPr>
          <p:cNvPr id="2970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251AA74-3906-459F-80A4-76A6EDB350D0}" type="slidenum">
              <a:rPr lang="en-US" altLang="en-US" smtClean="0">
                <a:solidFill>
                  <a:srgbClr val="FFFFFF"/>
                </a:solidFill>
              </a:rPr>
              <a:pPr eaLnBrk="1" hangingPunct="1"/>
              <a:t>22</a:t>
            </a:fld>
            <a:endParaRPr lang="en-US" altLang="en-US" smtClean="0">
              <a:solidFill>
                <a:srgbClr val="FFFFFF"/>
              </a:solidFill>
            </a:endParaRPr>
          </a:p>
        </p:txBody>
      </p:sp>
      <p:sp>
        <p:nvSpPr>
          <p:cNvPr id="7" name="Title 1"/>
          <p:cNvSpPr txBox="1">
            <a:spLocks/>
          </p:cNvSpPr>
          <p:nvPr/>
        </p:nvSpPr>
        <p:spPr>
          <a:xfrm>
            <a:off x="0" y="274638"/>
            <a:ext cx="89916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Taste Activity Steps</a:t>
            </a:r>
            <a:endParaRPr lang="en-US" sz="2400" b="1" cap="none" dirty="0">
              <a:solidFill>
                <a:schemeClr val="accent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303E980-9520-44E1-BAF4-447DA9747AEB}" type="slidenum">
              <a:rPr lang="en-US" altLang="en-US" smtClean="0">
                <a:solidFill>
                  <a:srgbClr val="FFFFFF"/>
                </a:solidFill>
              </a:rPr>
              <a:pPr eaLnBrk="1" hangingPunct="1"/>
              <a:t>23</a:t>
            </a:fld>
            <a:endParaRPr lang="en-US" altLang="en-US" smtClean="0">
              <a:solidFill>
                <a:srgbClr val="FFFFFF"/>
              </a:solidFill>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What Is a Sensor? Post-Quiz</a:t>
            </a:r>
            <a:endParaRPr lang="en-US" sz="4400" b="1" cap="none" dirty="0">
              <a:solidFill>
                <a:schemeClr val="accent1"/>
              </a:solidFill>
            </a:endParaRPr>
          </a:p>
        </p:txBody>
      </p:sp>
      <p:sp>
        <p:nvSpPr>
          <p:cNvPr id="8" name="Content Placeholder 2"/>
          <p:cNvSpPr txBox="1">
            <a:spLocks/>
          </p:cNvSpPr>
          <p:nvPr/>
        </p:nvSpPr>
        <p:spPr bwMode="auto">
          <a:xfrm>
            <a:off x="457200" y="1447800"/>
            <a:ext cx="7924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indent="-457200" defTabSz="914400" eaLnBrk="1" hangingPunct="1">
              <a:buFont typeface="+mj-lt"/>
              <a:buAutoNum type="arabicPeriod"/>
            </a:pPr>
            <a:r>
              <a:rPr lang="en-US" altLang="en-US" sz="3200" b="1" dirty="0" smtClean="0"/>
              <a:t>How do your nose (smell sensor) and skin (touch sensor) work as sensors? Provide details about the process in each case. </a:t>
            </a:r>
            <a:endParaRPr lang="en-US" altLang="en-US" b="1" dirty="0" smtClean="0"/>
          </a:p>
          <a:p>
            <a:pPr marL="457200" indent="-457200" defTabSz="914400" eaLnBrk="1" hangingPunct="1">
              <a:buFont typeface="+mj-lt"/>
              <a:buAutoNum type="arabicPeriod"/>
            </a:pPr>
            <a:endParaRPr lang="en-US" altLang="en-US" b="1" dirty="0" smtClean="0"/>
          </a:p>
          <a:p>
            <a:pPr marL="457200" indent="-457200" defTabSz="914400" eaLnBrk="1" hangingPunct="1">
              <a:buFont typeface="+mj-lt"/>
              <a:buAutoNum type="arabicPeriod"/>
            </a:pPr>
            <a:r>
              <a:rPr lang="en-US" altLang="en-US" sz="3200" b="1" dirty="0" smtClean="0"/>
              <a:t>How many tastes can your tongue detect?</a:t>
            </a:r>
          </a:p>
          <a:p>
            <a:pPr marL="457200" indent="-457200" defTabSz="914400" eaLnBrk="1" hangingPunct="1">
              <a:buFont typeface="+mj-lt"/>
              <a:buAutoNum type="arabicPeriod"/>
            </a:pPr>
            <a:endParaRPr lang="en-US" altLang="en-US" b="1" dirty="0" smtClean="0"/>
          </a:p>
          <a:p>
            <a:pPr marL="457200" indent="-457200" defTabSz="914400" eaLnBrk="1" hangingPunct="1">
              <a:buFont typeface="+mj-lt"/>
              <a:buAutoNum type="arabicPeriod"/>
            </a:pPr>
            <a:r>
              <a:rPr lang="en-US" altLang="en-US" sz="3200" b="1" dirty="0" smtClean="0">
                <a:cs typeface="Times New Roman" pitchFamily="18" charset="0"/>
              </a:rPr>
              <a:t>Why did most students have difficulty determining candy flavor when their noses were closed?</a:t>
            </a:r>
            <a:endParaRPr lang="en-US" altLang="en-US" sz="32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374775"/>
            <a:ext cx="8229600" cy="4949825"/>
          </a:xfrm>
        </p:spPr>
        <p:txBody>
          <a:bodyPr/>
          <a:lstStyle/>
          <a:p>
            <a:pPr marL="457200" indent="-457200">
              <a:buFont typeface="+mj-lt"/>
              <a:buAutoNum type="arabicPeriod"/>
            </a:pPr>
            <a:r>
              <a:rPr lang="en-US" altLang="en-US" sz="2000" b="1" dirty="0" smtClean="0"/>
              <a:t>How do your nose (smell sensor) and skin (touch sensor) work as sensors? Provide details about the </a:t>
            </a:r>
            <a:r>
              <a:rPr lang="en-US" sz="2000" b="1" dirty="0" smtClean="0"/>
              <a:t>process in each case</a:t>
            </a:r>
            <a:r>
              <a:rPr lang="en-US" altLang="en-US" sz="2000" b="1" dirty="0" smtClean="0"/>
              <a:t>. </a:t>
            </a:r>
          </a:p>
          <a:p>
            <a:pPr marL="457200" indent="-514350">
              <a:buNone/>
            </a:pPr>
            <a:r>
              <a:rPr lang="en-US" altLang="en-US" sz="2000" b="1" dirty="0" smtClean="0">
                <a:solidFill>
                  <a:srgbClr val="FF0000"/>
                </a:solidFill>
              </a:rPr>
              <a:t>	Particles are inhaled into the nose and nerve cells/receptors contact particles and send signals to the brain. About 10 million smell receptors are present in a nose.</a:t>
            </a:r>
          </a:p>
          <a:p>
            <a:pPr marL="457200" indent="-514350">
              <a:buNone/>
            </a:pPr>
            <a:r>
              <a:rPr lang="en-US" altLang="en-US" sz="2000" b="1" dirty="0" smtClean="0">
                <a:solidFill>
                  <a:srgbClr val="FF0000"/>
                </a:solidFill>
              </a:rPr>
              <a:t>	Sensors all over the skin are activated and they send signals to the brain through the nervous system.</a:t>
            </a:r>
          </a:p>
          <a:p>
            <a:pPr marL="457200" indent="-457200">
              <a:buFont typeface="+mj-lt"/>
              <a:buAutoNum type="arabicPeriod" startAt="2"/>
            </a:pPr>
            <a:r>
              <a:rPr lang="en-US" altLang="en-US" sz="2000" b="1" dirty="0" smtClean="0"/>
              <a:t>How many different types of taste can your tongue detect? List them.</a:t>
            </a:r>
          </a:p>
          <a:p>
            <a:pPr marL="457200" indent="-514350">
              <a:buNone/>
            </a:pPr>
            <a:r>
              <a:rPr lang="en-US" altLang="en-US" sz="2000" b="1" dirty="0" smtClean="0">
                <a:solidFill>
                  <a:srgbClr val="FF0000"/>
                </a:solidFill>
                <a:cs typeface="Times New Roman" pitchFamily="18" charset="0"/>
              </a:rPr>
              <a:t>	Five: sweet, salty, bitter, sour and umami</a:t>
            </a:r>
          </a:p>
          <a:p>
            <a:pPr marL="457200" indent="-457200">
              <a:buFont typeface="+mj-lt"/>
              <a:buAutoNum type="arabicPeriod" startAt="3"/>
            </a:pPr>
            <a:r>
              <a:rPr lang="en-US" altLang="en-US" sz="2000" b="1" dirty="0" smtClean="0"/>
              <a:t>Why did most students have difficulty determining the flavor of the candy when their noses were closed?</a:t>
            </a:r>
          </a:p>
          <a:p>
            <a:pPr marL="457200" indent="0">
              <a:buNone/>
            </a:pPr>
            <a:r>
              <a:rPr lang="en-US" altLang="en-US" sz="2000" b="1" dirty="0" smtClean="0">
                <a:solidFill>
                  <a:srgbClr val="FF0000"/>
                </a:solidFill>
                <a:cs typeface="Times New Roman" pitchFamily="18" charset="0"/>
              </a:rPr>
              <a:t>We use </a:t>
            </a:r>
            <a:r>
              <a:rPr lang="en-US" altLang="en-US" sz="2000" b="1" i="1" dirty="0" smtClean="0">
                <a:solidFill>
                  <a:srgbClr val="FF0000"/>
                </a:solidFill>
                <a:cs typeface="Times New Roman" pitchFamily="18" charset="0"/>
              </a:rPr>
              <a:t>both</a:t>
            </a:r>
            <a:r>
              <a:rPr lang="en-US" altLang="en-US" sz="2000" b="1" dirty="0" smtClean="0">
                <a:solidFill>
                  <a:srgbClr val="FF0000"/>
                </a:solidFill>
                <a:cs typeface="Times New Roman" pitchFamily="18" charset="0"/>
              </a:rPr>
              <a:t> our smell and taste sensors (nose and tongue) to identify flavors, and so if the nose is blocked, our brain does not get any signals from the nose, and thus makes incorrect judgments about the flavor.</a:t>
            </a:r>
            <a:endParaRPr lang="en-US" altLang="en-US" sz="2000" dirty="0" smtClean="0"/>
          </a:p>
        </p:txBody>
      </p:sp>
      <p:sp>
        <p:nvSpPr>
          <p:cNvPr id="3174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151C0695-5A0E-461F-99EC-76364C34D4A0}" type="slidenum">
              <a:rPr lang="en-US" altLang="en-US" smtClean="0">
                <a:solidFill>
                  <a:srgbClr val="FFFFFF"/>
                </a:solidFill>
              </a:rPr>
              <a:pPr eaLnBrk="1" hangingPunct="1"/>
              <a:t>24</a:t>
            </a:fld>
            <a:endParaRPr lang="en-US" altLang="en-US" smtClean="0">
              <a:solidFill>
                <a:srgbClr val="FFFFFF"/>
              </a:solidFill>
            </a:endParaRPr>
          </a:p>
        </p:txBody>
      </p:sp>
      <p:sp>
        <p:nvSpPr>
          <p:cNvPr id="6" name="Title 1"/>
          <p:cNvSpPr txBox="1">
            <a:spLocks/>
          </p:cNvSpPr>
          <p:nvPr/>
        </p:nvSpPr>
        <p:spPr>
          <a:xfrm>
            <a:off x="0" y="274638"/>
            <a:ext cx="89154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200" b="1" cap="none" dirty="0" smtClean="0">
                <a:solidFill>
                  <a:schemeClr val="accent1"/>
                </a:solidFill>
              </a:rPr>
              <a:t>What Is a Sensor? Post-Quiz </a:t>
            </a:r>
            <a:r>
              <a:rPr lang="en-US" sz="4200" b="1" cap="none" dirty="0" smtClean="0">
                <a:solidFill>
                  <a:srgbClr val="FF0000"/>
                </a:solidFill>
              </a:rPr>
              <a:t>Answers</a:t>
            </a:r>
            <a:endParaRPr lang="en-US" sz="4200" b="1" cap="non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 calcmode="lin" valueType="num">
                                      <p:cBhvr additive="base">
                                        <p:cTn id="19"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 calcmode="lin" valueType="num">
                                      <p:cBhvr additive="base">
                                        <p:cTn id="25"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90513" y="1219200"/>
            <a:ext cx="8269287" cy="5105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marL="342900" indent="-342900">
              <a:buFont typeface="Arial" panose="020B0604020202020204" pitchFamily="34" charset="0"/>
              <a:buChar char="•"/>
            </a:pPr>
            <a:r>
              <a:rPr lang="en-US" altLang="en-US" sz="2400" b="1" dirty="0">
                <a:solidFill>
                  <a:srgbClr val="FF0000"/>
                </a:solidFill>
                <a:latin typeface="Calibri" panose="020F0502020204030204" pitchFamily="34" charset="0"/>
                <a:cs typeface="Times New Roman" pitchFamily="18" charset="0"/>
              </a:rPr>
              <a:t>auditory</a:t>
            </a:r>
            <a:r>
              <a:rPr lang="en-US" altLang="en-US" sz="2400" b="1" dirty="0">
                <a:latin typeface="Calibri" panose="020F0502020204030204" pitchFamily="34" charset="0"/>
                <a:cs typeface="Times New Roman" pitchFamily="18" charset="0"/>
              </a:rPr>
              <a:t>: Related to hearing.</a:t>
            </a:r>
          </a:p>
          <a:p>
            <a:pPr marL="342900" indent="-342900">
              <a:buFont typeface="Arial" panose="020B0604020202020204" pitchFamily="34" charset="0"/>
              <a:buChar char="•"/>
            </a:pPr>
            <a:r>
              <a:rPr lang="en-US" altLang="en-US" sz="2400" b="1" dirty="0">
                <a:solidFill>
                  <a:srgbClr val="FF0000"/>
                </a:solidFill>
                <a:latin typeface="Calibri" panose="020F0502020204030204" pitchFamily="34" charset="0"/>
                <a:cs typeface="Times New Roman" pitchFamily="18" charset="0"/>
              </a:rPr>
              <a:t>olfactory</a:t>
            </a:r>
            <a:r>
              <a:rPr lang="en-US" altLang="en-US" sz="2400" b="1" dirty="0">
                <a:latin typeface="Calibri" panose="020F0502020204030204" pitchFamily="34" charset="0"/>
                <a:cs typeface="Times New Roman" pitchFamily="18" charset="0"/>
              </a:rPr>
              <a:t>: Related to smell.</a:t>
            </a:r>
          </a:p>
          <a:p>
            <a:pPr marL="342900" indent="-342900">
              <a:buFont typeface="Arial" panose="020B0604020202020204" pitchFamily="34" charset="0"/>
              <a:buChar char="•"/>
            </a:pPr>
            <a:r>
              <a:rPr lang="en-US" altLang="en-US" sz="2400" b="1" dirty="0">
                <a:solidFill>
                  <a:srgbClr val="FF0000"/>
                </a:solidFill>
                <a:latin typeface="Calibri" panose="020F0502020204030204" pitchFamily="34" charset="0"/>
                <a:cs typeface="Times New Roman" pitchFamily="18" charset="0"/>
              </a:rPr>
              <a:t>peripheral</a:t>
            </a:r>
            <a:r>
              <a:rPr lang="en-US" altLang="en-US" sz="2400" b="1" dirty="0">
                <a:latin typeface="Calibri" panose="020F0502020204030204" pitchFamily="34" charset="0"/>
                <a:cs typeface="Times New Roman" pitchFamily="18" charset="0"/>
              </a:rPr>
              <a:t>: Surrounding.</a:t>
            </a:r>
          </a:p>
          <a:p>
            <a:pPr marL="342900" indent="-342900">
              <a:buFont typeface="Arial" panose="020B0604020202020204" pitchFamily="34" charset="0"/>
              <a:buChar char="•"/>
            </a:pPr>
            <a:r>
              <a:rPr lang="en-US" altLang="en-US" sz="2400" b="1" dirty="0" smtClean="0">
                <a:solidFill>
                  <a:srgbClr val="FF0000"/>
                </a:solidFill>
                <a:latin typeface="Calibri" panose="020F0502020204030204" pitchFamily="34" charset="0"/>
                <a:cs typeface="Times New Roman" pitchFamily="18" charset="0"/>
              </a:rPr>
              <a:t>sensor</a:t>
            </a:r>
            <a:r>
              <a:rPr lang="en-US" altLang="en-US" sz="2400" b="1" dirty="0" smtClean="0">
                <a:latin typeface="Calibri" panose="020F0502020204030204" pitchFamily="34" charset="0"/>
                <a:cs typeface="Times New Roman" pitchFamily="18" charset="0"/>
              </a:rPr>
              <a:t>: </a:t>
            </a:r>
            <a:r>
              <a:rPr lang="en-US" sz="2400" b="1" dirty="0" smtClean="0">
                <a:latin typeface="Calibri" panose="020F0502020204030204" pitchFamily="34" charset="0"/>
                <a:cs typeface="Times New Roman" pitchFamily="18" charset="0"/>
              </a:rPr>
              <a:t>A </a:t>
            </a:r>
            <a:r>
              <a:rPr lang="en-US" sz="2400" b="1" dirty="0">
                <a:latin typeface="Calibri" panose="020F0502020204030204" pitchFamily="34" charset="0"/>
                <a:cs typeface="Times New Roman" pitchFamily="18" charset="0"/>
              </a:rPr>
              <a:t>device that converts one type of signal to another; for instance, the speedometer in a car collects physical data and calculates and displays the speed the car is moving.</a:t>
            </a:r>
            <a:endParaRPr lang="en-US" altLang="en-US" sz="2400" b="1" dirty="0">
              <a:latin typeface="Calibri" panose="020F0502020204030204" pitchFamily="34" charset="0"/>
              <a:cs typeface="Times New Roman" pitchFamily="18" charset="0"/>
            </a:endParaRPr>
          </a:p>
          <a:p>
            <a:pPr marL="342900" indent="-342900">
              <a:buFont typeface="Arial" panose="020B0604020202020204" pitchFamily="34" charset="0"/>
              <a:buChar char="•"/>
            </a:pPr>
            <a:r>
              <a:rPr lang="en-US" altLang="en-US" sz="2400" b="1" dirty="0" smtClean="0">
                <a:solidFill>
                  <a:srgbClr val="FF0000"/>
                </a:solidFill>
                <a:latin typeface="Calibri" panose="020F0502020204030204" pitchFamily="34" charset="0"/>
                <a:cs typeface="Times New Roman" pitchFamily="18" charset="0"/>
              </a:rPr>
              <a:t>stimulus</a:t>
            </a:r>
            <a:r>
              <a:rPr lang="en-US" altLang="en-US" sz="2400" b="1" dirty="0" smtClean="0">
                <a:latin typeface="Calibri" panose="020F0502020204030204" pitchFamily="34" charset="0"/>
                <a:cs typeface="Times New Roman" pitchFamily="18" charset="0"/>
              </a:rPr>
              <a:t>: A thing or event that causes a reaction.</a:t>
            </a:r>
          </a:p>
          <a:p>
            <a:pPr marL="342900" indent="-342900">
              <a:buFont typeface="Arial" panose="020B0604020202020204" pitchFamily="34" charset="0"/>
              <a:buChar char="•"/>
            </a:pPr>
            <a:r>
              <a:rPr lang="en-US" altLang="en-US" sz="2400" b="1" dirty="0" smtClean="0">
                <a:solidFill>
                  <a:srgbClr val="FF0000"/>
                </a:solidFill>
                <a:latin typeface="Calibri" panose="020F0502020204030204" pitchFamily="34" charset="0"/>
                <a:cs typeface="Times New Roman" pitchFamily="18" charset="0"/>
              </a:rPr>
              <a:t>transducer</a:t>
            </a:r>
            <a:r>
              <a:rPr lang="en-US" altLang="en-US" sz="2400" b="1" dirty="0" smtClean="0">
                <a:latin typeface="Calibri" panose="020F0502020204030204" pitchFamily="34" charset="0"/>
                <a:cs typeface="Times New Roman" pitchFamily="18" charset="0"/>
              </a:rPr>
              <a:t>: Another term for a sensor (see above).</a:t>
            </a:r>
          </a:p>
          <a:p>
            <a:pPr marL="342900" indent="-342900">
              <a:buFont typeface="Arial" panose="020B0604020202020204" pitchFamily="34" charset="0"/>
              <a:buChar char="•"/>
            </a:pPr>
            <a:r>
              <a:rPr lang="en-US" altLang="en-US" sz="2400" b="1" dirty="0" smtClean="0">
                <a:solidFill>
                  <a:srgbClr val="FF0000"/>
                </a:solidFill>
                <a:latin typeface="Calibri" panose="020F0502020204030204" pitchFamily="34" charset="0"/>
                <a:cs typeface="Times New Roman" pitchFamily="18" charset="0"/>
              </a:rPr>
              <a:t>ultrasonic</a:t>
            </a:r>
            <a:r>
              <a:rPr lang="en-US" altLang="en-US" sz="2400" b="1" dirty="0" smtClean="0">
                <a:latin typeface="Calibri" panose="020F0502020204030204" pitchFamily="34" charset="0"/>
                <a:cs typeface="Times New Roman" pitchFamily="18" charset="0"/>
              </a:rPr>
              <a:t>: A sound of a frequency that humans cannot hear, but dogs and bats can.</a:t>
            </a:r>
          </a:p>
        </p:txBody>
      </p:sp>
      <p:sp>
        <p:nvSpPr>
          <p:cNvPr id="337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423F4A1A-35FF-4518-AC50-72D12FE7E80A}" type="slidenum">
              <a:rPr lang="en-US" altLang="en-US" smtClean="0">
                <a:solidFill>
                  <a:srgbClr val="FFFFFF"/>
                </a:solidFill>
              </a:rPr>
              <a:pPr eaLnBrk="1" hangingPunct="1"/>
              <a:t>25</a:t>
            </a:fld>
            <a:endParaRPr lang="en-US" altLang="en-US" smtClean="0">
              <a:solidFill>
                <a:srgbClr val="FFFFFF"/>
              </a:solidFill>
            </a:endParaRPr>
          </a:p>
        </p:txBody>
      </p:sp>
      <p:sp>
        <p:nvSpPr>
          <p:cNvPr id="5"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Vocabulary</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BE4109-596D-4DAD-8CC6-34E112D50C35}" type="slidenum">
              <a:rPr lang="en-US" smtClean="0"/>
              <a:pPr/>
              <a:t>26</a:t>
            </a:fld>
            <a:endParaRPr lang="en-US" smtClean="0"/>
          </a:p>
        </p:txBody>
      </p:sp>
      <p:sp>
        <p:nvSpPr>
          <p:cNvPr id="5" name="Text Box 20"/>
          <p:cNvSpPr txBox="1">
            <a:spLocks noChangeArrowheads="1"/>
          </p:cNvSpPr>
          <p:nvPr/>
        </p:nvSpPr>
        <p:spPr bwMode="auto">
          <a:xfrm>
            <a:off x="254000" y="1524000"/>
            <a:ext cx="8305800" cy="1631216"/>
          </a:xfrm>
          <a:prstGeom prst="rect">
            <a:avLst/>
          </a:prstGeom>
          <a:noFill/>
          <a:ln w="9525">
            <a:noFill/>
            <a:miter lim="800000"/>
            <a:headEnd/>
            <a:tailEnd/>
          </a:ln>
          <a:effectLst/>
        </p:spPr>
        <p:txBody>
          <a:bodyPr>
            <a:spAutoFit/>
          </a:bodyPr>
          <a:lstStyle/>
          <a:p>
            <a:pPr>
              <a:spcBef>
                <a:spcPct val="50000"/>
              </a:spcBef>
              <a:defRPr/>
            </a:pPr>
            <a:r>
              <a:rPr lang="en-GB" sz="2000" b="1" dirty="0" smtClean="0">
                <a:solidFill>
                  <a:srgbClr val="FF0000"/>
                </a:solidFill>
                <a:latin typeface="Calibri" panose="020F0502020204030204" pitchFamily="34" charset="0"/>
                <a:cs typeface="Times New Roman" pitchFamily="18" charset="0"/>
              </a:rPr>
              <a:t>stimulus </a:t>
            </a:r>
            <a:r>
              <a:rPr lang="en-GB" sz="2000" b="1" dirty="0" smtClean="0">
                <a:solidFill>
                  <a:srgbClr val="FF0000"/>
                </a:solidFill>
                <a:latin typeface="Calibri" panose="020F0502020204030204" pitchFamily="34" charset="0"/>
                <a:cs typeface="Times New Roman" pitchFamily="18" charset="0"/>
                <a:sym typeface="Wingdings" pitchFamily="2" charset="2"/>
              </a:rPr>
              <a:t>&gt;</a:t>
            </a:r>
            <a:r>
              <a:rPr lang="en-GB" sz="2000" b="1" dirty="0">
                <a:solidFill>
                  <a:srgbClr val="FF0000"/>
                </a:solidFill>
                <a:latin typeface="Calibri" panose="020F0502020204030204" pitchFamily="34" charset="0"/>
                <a:cs typeface="Times New Roman" pitchFamily="18" charset="0"/>
                <a:sym typeface="Wingdings" pitchFamily="2" charset="2"/>
              </a:rPr>
              <a:t> </a:t>
            </a:r>
            <a:r>
              <a:rPr lang="en-GB" sz="2000" b="1" dirty="0" smtClean="0">
                <a:solidFill>
                  <a:srgbClr val="FF0000"/>
                </a:solidFill>
                <a:latin typeface="Calibri" panose="020F0502020204030204" pitchFamily="34" charset="0"/>
                <a:cs typeface="Times New Roman" pitchFamily="18" charset="0"/>
              </a:rPr>
              <a:t>sensor </a:t>
            </a:r>
            <a:r>
              <a:rPr lang="en-GB" sz="2000" b="1" dirty="0" smtClean="0">
                <a:solidFill>
                  <a:srgbClr val="FF0000"/>
                </a:solidFill>
                <a:latin typeface="Calibri" panose="020F0502020204030204" pitchFamily="34" charset="0"/>
                <a:cs typeface="Times New Roman" pitchFamily="18" charset="0"/>
                <a:sym typeface="Wingdings" pitchFamily="2" charset="2"/>
              </a:rPr>
              <a:t>&gt; </a:t>
            </a:r>
            <a:r>
              <a:rPr lang="en-GB" sz="2000" b="1" dirty="0" smtClean="0">
                <a:solidFill>
                  <a:srgbClr val="FF0000"/>
                </a:solidFill>
                <a:latin typeface="Calibri" panose="020F0502020204030204" pitchFamily="34" charset="0"/>
                <a:cs typeface="Times New Roman" pitchFamily="18" charset="0"/>
              </a:rPr>
              <a:t>coordinator </a:t>
            </a:r>
            <a:r>
              <a:rPr lang="en-GB" sz="2000" b="1" dirty="0" smtClean="0">
                <a:solidFill>
                  <a:srgbClr val="FF0000"/>
                </a:solidFill>
                <a:latin typeface="Calibri" panose="020F0502020204030204" pitchFamily="34" charset="0"/>
                <a:cs typeface="Times New Roman" pitchFamily="18" charset="0"/>
                <a:sym typeface="Wingdings" pitchFamily="2" charset="2"/>
              </a:rPr>
              <a:t>&gt;</a:t>
            </a:r>
            <a:r>
              <a:rPr lang="en-GB" sz="2000" b="1" dirty="0">
                <a:solidFill>
                  <a:srgbClr val="FF0000"/>
                </a:solidFill>
                <a:latin typeface="Calibri" panose="020F0502020204030204" pitchFamily="34" charset="0"/>
                <a:cs typeface="Times New Roman" pitchFamily="18" charset="0"/>
                <a:sym typeface="Wingdings" pitchFamily="2" charset="2"/>
              </a:rPr>
              <a:t> </a:t>
            </a:r>
            <a:r>
              <a:rPr lang="en-GB" sz="2000" b="1" dirty="0" smtClean="0">
                <a:solidFill>
                  <a:srgbClr val="FF0000"/>
                </a:solidFill>
                <a:latin typeface="Calibri" panose="020F0502020204030204" pitchFamily="34" charset="0"/>
                <a:cs typeface="Times New Roman" pitchFamily="18" charset="0"/>
              </a:rPr>
              <a:t>effector </a:t>
            </a:r>
            <a:r>
              <a:rPr lang="en-GB" sz="2000" b="1" dirty="0" smtClean="0">
                <a:solidFill>
                  <a:srgbClr val="FF0000"/>
                </a:solidFill>
                <a:latin typeface="Calibri" panose="020F0502020204030204" pitchFamily="34" charset="0"/>
                <a:cs typeface="Times New Roman" pitchFamily="18" charset="0"/>
                <a:sym typeface="Wingdings" pitchFamily="2" charset="2"/>
              </a:rPr>
              <a:t>&gt;</a:t>
            </a:r>
            <a:r>
              <a:rPr lang="en-GB" sz="2000" b="1" dirty="0">
                <a:solidFill>
                  <a:srgbClr val="FF0000"/>
                </a:solidFill>
                <a:latin typeface="Calibri" panose="020F0502020204030204" pitchFamily="34" charset="0"/>
                <a:cs typeface="Times New Roman" pitchFamily="18" charset="0"/>
                <a:sym typeface="Wingdings" pitchFamily="2" charset="2"/>
              </a:rPr>
              <a:t> </a:t>
            </a:r>
            <a:r>
              <a:rPr lang="en-GB" sz="2000" b="1" dirty="0" smtClean="0">
                <a:solidFill>
                  <a:srgbClr val="FF0000"/>
                </a:solidFill>
                <a:latin typeface="Calibri" panose="020F0502020204030204" pitchFamily="34" charset="0"/>
                <a:cs typeface="Times New Roman" pitchFamily="18" charset="0"/>
              </a:rPr>
              <a:t>response</a:t>
            </a:r>
            <a:endParaRPr lang="en-GB" sz="2000" b="1" dirty="0">
              <a:solidFill>
                <a:srgbClr val="FF0000"/>
              </a:solidFill>
              <a:latin typeface="Calibri" panose="020F0502020204030204" pitchFamily="34" charset="0"/>
              <a:cs typeface="Times New Roman" pitchFamily="18" charset="0"/>
            </a:endParaRPr>
          </a:p>
          <a:p>
            <a:pPr>
              <a:spcBef>
                <a:spcPct val="50000"/>
              </a:spcBef>
              <a:defRPr/>
            </a:pPr>
            <a:r>
              <a:rPr lang="en-GB" sz="2000" b="1" dirty="0" smtClean="0">
                <a:latin typeface="Calibri" panose="020F0502020204030204" pitchFamily="34" charset="0"/>
                <a:cs typeface="Times New Roman" pitchFamily="18" charset="0"/>
              </a:rPr>
              <a:t>object in front of robot </a:t>
            </a:r>
            <a:r>
              <a:rPr lang="en-GB" sz="2000" b="1" dirty="0" smtClean="0">
                <a:latin typeface="Calibri" panose="020F0502020204030204" pitchFamily="34" charset="0"/>
                <a:cs typeface="Times New Roman" pitchFamily="18" charset="0"/>
                <a:sym typeface="Wingdings" pitchFamily="2" charset="2"/>
              </a:rPr>
              <a:t>&gt;</a:t>
            </a:r>
            <a:r>
              <a:rPr lang="en-GB" sz="2000" b="1" dirty="0" smtClean="0">
                <a:latin typeface="Calibri" panose="020F0502020204030204" pitchFamily="34" charset="0"/>
                <a:cs typeface="Times New Roman" pitchFamily="18" charset="0"/>
              </a:rPr>
              <a:t> touch sensor </a:t>
            </a:r>
            <a:r>
              <a:rPr lang="en-GB" sz="2000" b="1" dirty="0" smtClean="0">
                <a:latin typeface="Calibri" panose="020F0502020204030204" pitchFamily="34" charset="0"/>
                <a:cs typeface="Times New Roman" pitchFamily="18" charset="0"/>
                <a:sym typeface="Wingdings" pitchFamily="2" charset="2"/>
              </a:rPr>
              <a:t>&gt;</a:t>
            </a:r>
            <a:r>
              <a:rPr lang="en-GB" sz="2000" b="1" dirty="0" smtClean="0">
                <a:latin typeface="Calibri" panose="020F0502020204030204" pitchFamily="34" charset="0"/>
                <a:cs typeface="Times New Roman" pitchFamily="18" charset="0"/>
              </a:rPr>
              <a:t> wires from touch sensor to brick </a:t>
            </a:r>
            <a:r>
              <a:rPr lang="en-GB" sz="2000" b="1" dirty="0" smtClean="0">
                <a:latin typeface="Calibri" panose="020F0502020204030204" pitchFamily="34" charset="0"/>
                <a:cs typeface="Times New Roman" pitchFamily="18" charset="0"/>
                <a:sym typeface="Wingdings" pitchFamily="2" charset="2"/>
              </a:rPr>
              <a:t>&gt;</a:t>
            </a:r>
            <a:r>
              <a:rPr lang="en-GB" sz="2000" b="1" dirty="0" smtClean="0">
                <a:latin typeface="Calibri" panose="020F0502020204030204" pitchFamily="34" charset="0"/>
                <a:cs typeface="Times New Roman" pitchFamily="18" charset="0"/>
              </a:rPr>
              <a:t>  LEGO motor </a:t>
            </a:r>
            <a:r>
              <a:rPr lang="en-GB" sz="2000" b="1" dirty="0" smtClean="0">
                <a:latin typeface="Calibri" panose="020F0502020204030204" pitchFamily="34" charset="0"/>
                <a:cs typeface="Times New Roman" pitchFamily="18" charset="0"/>
                <a:sym typeface="Wingdings" pitchFamily="2" charset="2"/>
              </a:rPr>
              <a:t>&gt;</a:t>
            </a:r>
            <a:r>
              <a:rPr lang="en-GB" sz="2000" b="1" dirty="0">
                <a:latin typeface="Calibri" panose="020F0502020204030204" pitchFamily="34" charset="0"/>
                <a:cs typeface="Times New Roman" pitchFamily="18" charset="0"/>
                <a:sym typeface="Wingdings" pitchFamily="2" charset="2"/>
              </a:rPr>
              <a:t> </a:t>
            </a:r>
            <a:r>
              <a:rPr lang="en-GB" sz="2000" b="1" dirty="0" smtClean="0">
                <a:latin typeface="Calibri" panose="020F0502020204030204" pitchFamily="34" charset="0"/>
                <a:cs typeface="Times New Roman" pitchFamily="18" charset="0"/>
              </a:rPr>
              <a:t>robot moves back</a:t>
            </a:r>
          </a:p>
          <a:p>
            <a:pPr>
              <a:spcBef>
                <a:spcPct val="50000"/>
              </a:spcBef>
              <a:defRPr/>
            </a:pPr>
            <a:endParaRPr lang="en-GB" sz="2000" dirty="0">
              <a:effectLst>
                <a:outerShdw blurRad="38100" dist="38100" dir="2700000" algn="tl">
                  <a:srgbClr val="C0C0C0"/>
                </a:outerShdw>
              </a:effectLst>
              <a:latin typeface="Times New Roman" pitchFamily="18" charset="0"/>
              <a:cs typeface="Times New Roman" pitchFamily="18" charset="0"/>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Answer for Slide 7 Question</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BE4109-596D-4DAD-8CC6-34E112D50C35}" type="slidenum">
              <a:rPr lang="en-US" smtClean="0"/>
              <a:pPr/>
              <a:t>27</a:t>
            </a:fld>
            <a:endParaRPr lang="en-US" smtClean="0"/>
          </a:p>
        </p:txBody>
      </p:sp>
      <p:sp>
        <p:nvSpPr>
          <p:cNvPr id="5" name="Text Box 20"/>
          <p:cNvSpPr txBox="1">
            <a:spLocks noChangeArrowheads="1"/>
          </p:cNvSpPr>
          <p:nvPr/>
        </p:nvSpPr>
        <p:spPr bwMode="auto">
          <a:xfrm>
            <a:off x="228600" y="1447800"/>
            <a:ext cx="8305800" cy="861774"/>
          </a:xfrm>
          <a:prstGeom prst="rect">
            <a:avLst/>
          </a:prstGeom>
          <a:noFill/>
          <a:ln w="9525">
            <a:noFill/>
            <a:miter lim="800000"/>
            <a:headEnd/>
            <a:tailEnd/>
          </a:ln>
          <a:effectLst/>
        </p:spPr>
        <p:txBody>
          <a:bodyPr>
            <a:spAutoFit/>
          </a:bodyPr>
          <a:lstStyle/>
          <a:p>
            <a:pPr>
              <a:spcBef>
                <a:spcPct val="50000"/>
              </a:spcBef>
              <a:defRPr/>
            </a:pPr>
            <a:r>
              <a:rPr lang="en-GB" sz="2000" b="1" dirty="0" smtClean="0">
                <a:solidFill>
                  <a:srgbClr val="FF0000"/>
                </a:solidFill>
                <a:latin typeface="Calibri" panose="020F0502020204030204" pitchFamily="34" charset="0"/>
                <a:cs typeface="Times New Roman" pitchFamily="18" charset="0"/>
              </a:rPr>
              <a:t>stimulus &gt; sensor &gt; coordinator &gt; effector &gt; response</a:t>
            </a:r>
          </a:p>
          <a:p>
            <a:pPr>
              <a:spcBef>
                <a:spcPct val="50000"/>
              </a:spcBef>
              <a:defRPr/>
            </a:pPr>
            <a:r>
              <a:rPr lang="en-GB" sz="2000" b="1" dirty="0" smtClean="0">
                <a:latin typeface="Calibri" panose="020F0502020204030204" pitchFamily="34" charset="0"/>
                <a:cs typeface="Times New Roman" pitchFamily="18" charset="0"/>
              </a:rPr>
              <a:t>bright light &gt; cones in eyes &gt; optic nerve and brain &gt; muscle &gt; pupil contracts</a:t>
            </a:r>
            <a:endParaRPr lang="en-GB" sz="2000" dirty="0">
              <a:effectLst>
                <a:outerShdw blurRad="38100" dist="38100" dir="2700000" algn="tl">
                  <a:srgbClr val="C0C0C0"/>
                </a:outerShdw>
              </a:effectLst>
              <a:latin typeface="Times New Roman" pitchFamily="18" charset="0"/>
              <a:cs typeface="Times New Roman" pitchFamily="18" charset="0"/>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Answer for Slide 11 Question</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BE4109-596D-4DAD-8CC6-34E112D50C35}" type="slidenum">
              <a:rPr lang="en-US" smtClean="0"/>
              <a:pPr/>
              <a:t>28</a:t>
            </a:fld>
            <a:endParaRPr lang="en-US" smtClean="0"/>
          </a:p>
        </p:txBody>
      </p:sp>
      <p:sp>
        <p:nvSpPr>
          <p:cNvPr id="5" name="Text Box 20"/>
          <p:cNvSpPr txBox="1">
            <a:spLocks noChangeArrowheads="1"/>
          </p:cNvSpPr>
          <p:nvPr/>
        </p:nvSpPr>
        <p:spPr bwMode="auto">
          <a:xfrm>
            <a:off x="254000" y="1524000"/>
            <a:ext cx="8305800" cy="1631216"/>
          </a:xfrm>
          <a:prstGeom prst="rect">
            <a:avLst/>
          </a:prstGeom>
          <a:noFill/>
          <a:ln w="9525">
            <a:noFill/>
            <a:miter lim="800000"/>
            <a:headEnd/>
            <a:tailEnd/>
          </a:ln>
          <a:effectLst/>
        </p:spPr>
        <p:txBody>
          <a:bodyPr>
            <a:spAutoFit/>
          </a:bodyPr>
          <a:lstStyle/>
          <a:p>
            <a:pPr>
              <a:spcBef>
                <a:spcPct val="50000"/>
              </a:spcBef>
              <a:defRPr/>
            </a:pPr>
            <a:r>
              <a:rPr lang="en-GB" sz="2000" b="1" dirty="0">
                <a:solidFill>
                  <a:srgbClr val="FF0000"/>
                </a:solidFill>
                <a:latin typeface="Calibri" panose="020F0502020204030204" pitchFamily="34" charset="0"/>
                <a:cs typeface="Times New Roman" pitchFamily="18" charset="0"/>
              </a:rPr>
              <a:t>stimulus &gt; sensor &gt; coordinator &gt; effector &gt; response</a:t>
            </a:r>
          </a:p>
          <a:p>
            <a:pPr>
              <a:spcBef>
                <a:spcPct val="50000"/>
              </a:spcBef>
              <a:defRPr/>
            </a:pPr>
            <a:r>
              <a:rPr lang="en-GB" sz="2000" b="1" dirty="0" smtClean="0">
                <a:latin typeface="Calibri" panose="020F0502020204030204" pitchFamily="34" charset="0"/>
                <a:cs typeface="Times New Roman" pitchFamily="18" charset="0"/>
              </a:rPr>
              <a:t>loud sound &gt; ear &gt; auditory nerve and brain &gt; neck muscles &gt; you move your head to see what caused it</a:t>
            </a:r>
          </a:p>
          <a:p>
            <a:pPr>
              <a:spcBef>
                <a:spcPct val="50000"/>
              </a:spcBef>
              <a:defRPr/>
            </a:pPr>
            <a:endParaRPr lang="en-GB" sz="2000" dirty="0">
              <a:effectLst>
                <a:outerShdw blurRad="38100" dist="38100" dir="2700000" algn="tl">
                  <a:srgbClr val="C0C0C0"/>
                </a:outerShdw>
              </a:effectLst>
              <a:latin typeface="Times New Roman" pitchFamily="18" charset="0"/>
              <a:cs typeface="Times New Roman" pitchFamily="18" charset="0"/>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Answer for Slide 13 Question</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BE4109-596D-4DAD-8CC6-34E112D50C35}" type="slidenum">
              <a:rPr lang="en-US" smtClean="0"/>
              <a:pPr/>
              <a:t>29</a:t>
            </a:fld>
            <a:endParaRPr lang="en-US" smtClean="0"/>
          </a:p>
        </p:txBody>
      </p:sp>
      <p:sp>
        <p:nvSpPr>
          <p:cNvPr id="5" name="Text Box 20"/>
          <p:cNvSpPr txBox="1">
            <a:spLocks noChangeArrowheads="1"/>
          </p:cNvSpPr>
          <p:nvPr/>
        </p:nvSpPr>
        <p:spPr bwMode="auto">
          <a:xfrm>
            <a:off x="304800" y="1447800"/>
            <a:ext cx="8763000" cy="1323439"/>
          </a:xfrm>
          <a:prstGeom prst="rect">
            <a:avLst/>
          </a:prstGeom>
          <a:noFill/>
          <a:ln w="9525">
            <a:noFill/>
            <a:miter lim="800000"/>
            <a:headEnd/>
            <a:tailEnd/>
          </a:ln>
          <a:effectLst/>
        </p:spPr>
        <p:txBody>
          <a:bodyPr wrap="square">
            <a:spAutoFit/>
          </a:bodyPr>
          <a:lstStyle/>
          <a:p>
            <a:pPr>
              <a:spcBef>
                <a:spcPct val="50000"/>
              </a:spcBef>
              <a:defRPr/>
            </a:pPr>
            <a:r>
              <a:rPr lang="en-GB" sz="2000" b="1" dirty="0">
                <a:solidFill>
                  <a:srgbClr val="FF0000"/>
                </a:solidFill>
                <a:latin typeface="Calibri" panose="020F0502020204030204" pitchFamily="34" charset="0"/>
                <a:cs typeface="Times New Roman" pitchFamily="18" charset="0"/>
              </a:rPr>
              <a:t>stimulus &gt; sensor &gt; coordinator &gt; effector &gt; response</a:t>
            </a:r>
          </a:p>
          <a:p>
            <a:pPr>
              <a:spcBef>
                <a:spcPct val="50000"/>
              </a:spcBef>
              <a:defRPr/>
            </a:pPr>
            <a:r>
              <a:rPr lang="en-GB" sz="2000" b="1" dirty="0" smtClean="0">
                <a:latin typeface="Calibri" panose="020F0502020204030204" pitchFamily="34" charset="0"/>
                <a:cs typeface="Times New Roman" pitchFamily="18" charset="0"/>
              </a:rPr>
              <a:t>pizza &gt; nose &gt; olfactory nerve and brain &gt; </a:t>
            </a:r>
            <a:r>
              <a:rPr lang="en-GB" sz="2000" b="1" dirty="0" smtClean="0">
                <a:latin typeface="Calibri" panose="020F0502020204030204" pitchFamily="34" charset="0"/>
                <a:cs typeface="Times New Roman" pitchFamily="18" charset="0"/>
                <a:sym typeface="Wingdings" pitchFamily="2" charset="2"/>
              </a:rPr>
              <a:t>salivary glands &gt; </a:t>
            </a:r>
            <a:r>
              <a:rPr lang="en-GB" sz="2000" b="1" dirty="0" smtClean="0">
                <a:latin typeface="Calibri" panose="020F0502020204030204" pitchFamily="34" charset="0"/>
                <a:cs typeface="Times New Roman" pitchFamily="18" charset="0"/>
              </a:rPr>
              <a:t>you start salivating</a:t>
            </a:r>
          </a:p>
          <a:p>
            <a:pPr>
              <a:spcBef>
                <a:spcPct val="50000"/>
              </a:spcBef>
              <a:defRPr/>
            </a:pPr>
            <a:endParaRPr lang="en-GB" sz="2000" dirty="0">
              <a:effectLst>
                <a:outerShdw blurRad="38100" dist="38100" dir="2700000" algn="tl">
                  <a:srgbClr val="C0C0C0"/>
                </a:outerShdw>
              </a:effectLst>
              <a:latin typeface="Times New Roman" pitchFamily="18" charset="0"/>
              <a:cs typeface="Times New Roman" pitchFamily="18" charset="0"/>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Answer for Slide 17 Question</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739188" cy="715962"/>
          </a:xfrm>
        </p:spPr>
        <p:txBody>
          <a:bodyPr>
            <a:noAutofit/>
          </a:bodyPr>
          <a:lstStyle/>
          <a:p>
            <a:pPr algn="ctr" eaLnBrk="1" fontAlgn="auto" hangingPunct="1">
              <a:spcAft>
                <a:spcPts val="0"/>
              </a:spcAft>
              <a:defRPr/>
            </a:pPr>
            <a:r>
              <a:rPr lang="en-US" sz="4000" b="1" cap="none" dirty="0" smtClean="0">
                <a:solidFill>
                  <a:schemeClr val="accent1"/>
                </a:solidFill>
              </a:rPr>
              <a:t>What Is a Sensor? Pre-Quiz </a:t>
            </a:r>
            <a:r>
              <a:rPr lang="en-US" sz="4000" b="1" cap="none" dirty="0" smtClean="0">
                <a:solidFill>
                  <a:srgbClr val="FF0000"/>
                </a:solidFill>
              </a:rPr>
              <a:t>Answers</a:t>
            </a:r>
            <a:endParaRPr lang="en-US" sz="4000" b="1" cap="none" dirty="0">
              <a:solidFill>
                <a:srgbClr val="FF0000"/>
              </a:solidFill>
            </a:endParaRPr>
          </a:p>
        </p:txBody>
      </p:sp>
      <p:sp>
        <p:nvSpPr>
          <p:cNvPr id="9219" name="Content Placeholder 2"/>
          <p:cNvSpPr>
            <a:spLocks noGrp="1"/>
          </p:cNvSpPr>
          <p:nvPr>
            <p:ph sz="quarter" idx="1"/>
          </p:nvPr>
        </p:nvSpPr>
        <p:spPr>
          <a:xfrm>
            <a:off x="228600" y="990600"/>
            <a:ext cx="8153400" cy="5638800"/>
          </a:xfrm>
        </p:spPr>
        <p:txBody>
          <a:bodyPr/>
          <a:lstStyle/>
          <a:p>
            <a:pPr marL="457200" indent="-457200" eaLnBrk="1" hangingPunct="1">
              <a:buFont typeface="+mj-lt"/>
              <a:buAutoNum type="arabicPeriod"/>
            </a:pPr>
            <a:r>
              <a:rPr lang="en-US" altLang="en-US" b="1" dirty="0" smtClean="0"/>
              <a:t>How many sensors or senses do humans have? List them.</a:t>
            </a:r>
          </a:p>
          <a:p>
            <a:pPr marL="457200" indent="-457200" eaLnBrk="1" hangingPunct="1">
              <a:buFont typeface="+mj-lt"/>
              <a:buAutoNum type="arabicPeriod"/>
            </a:pPr>
            <a:endParaRPr lang="en-US" altLang="en-US" b="1" dirty="0" smtClean="0"/>
          </a:p>
          <a:p>
            <a:pPr marL="457200" indent="-457200" eaLnBrk="1" hangingPunct="1">
              <a:buFont typeface="+mj-lt"/>
              <a:buAutoNum type="arabicPeriod"/>
            </a:pPr>
            <a:endParaRPr lang="en-US" altLang="en-US" b="1" dirty="0" smtClean="0"/>
          </a:p>
          <a:p>
            <a:pPr marL="457200" indent="-457200" eaLnBrk="1" hangingPunct="1">
              <a:buFont typeface="+mj-lt"/>
              <a:buAutoNum type="arabicPeriod"/>
            </a:pPr>
            <a:r>
              <a:rPr lang="en-US" altLang="en-US" b="1" dirty="0" smtClean="0"/>
              <a:t>Describe how any two of the sensors you listed work.</a:t>
            </a:r>
          </a:p>
          <a:p>
            <a:pPr marL="457200" indent="-457200" eaLnBrk="1" hangingPunct="1">
              <a:buFont typeface="+mj-lt"/>
              <a:buAutoNum type="arabicPeriod"/>
            </a:pPr>
            <a:endParaRPr lang="en-US" altLang="en-US" b="1" dirty="0" smtClean="0"/>
          </a:p>
          <a:p>
            <a:pPr marL="457200" indent="-457200" eaLnBrk="1" hangingPunct="1">
              <a:buFont typeface="+mj-lt"/>
              <a:buAutoNum type="arabicPeriod"/>
            </a:pPr>
            <a:endParaRPr lang="en-US" altLang="en-US" b="1" dirty="0" smtClean="0"/>
          </a:p>
          <a:p>
            <a:pPr marL="457200" indent="-457200" eaLnBrk="1" hangingPunct="1">
              <a:buFont typeface="+mj-lt"/>
              <a:buAutoNum type="arabicPeriod"/>
            </a:pPr>
            <a:endParaRPr lang="en-US" altLang="en-US" b="1" dirty="0"/>
          </a:p>
          <a:p>
            <a:pPr marL="457200" indent="-457200" eaLnBrk="1" hangingPunct="1">
              <a:buFont typeface="+mj-lt"/>
              <a:buAutoNum type="arabicPeriod"/>
            </a:pPr>
            <a:endParaRPr lang="en-US" altLang="en-US" b="1" dirty="0" smtClean="0"/>
          </a:p>
          <a:p>
            <a:pPr marL="457200" indent="-457200" eaLnBrk="1" hangingPunct="1">
              <a:buFont typeface="+mj-lt"/>
              <a:buAutoNum type="arabicPeriod"/>
            </a:pPr>
            <a:endParaRPr lang="en-US" altLang="en-US" b="1" dirty="0" smtClean="0"/>
          </a:p>
          <a:p>
            <a:pPr marL="457200" indent="-457200" eaLnBrk="1" hangingPunct="1">
              <a:buFont typeface="+mj-lt"/>
              <a:buAutoNum type="arabicPeriod"/>
            </a:pPr>
            <a:endParaRPr lang="en-US" altLang="en-US" b="1" dirty="0" smtClean="0"/>
          </a:p>
          <a:p>
            <a:pPr marL="457200" indent="-457200" eaLnBrk="1" hangingPunct="1">
              <a:buFont typeface="+mj-lt"/>
              <a:buAutoNum type="arabicPeriod"/>
            </a:pPr>
            <a:r>
              <a:rPr lang="en-US" altLang="en-US" b="1" dirty="0" smtClean="0">
                <a:cs typeface="Times New Roman" pitchFamily="18" charset="0"/>
              </a:rPr>
              <a:t>Give examples of sensors in robots that are similar to at least three human senses.</a:t>
            </a:r>
            <a:endParaRPr lang="en-US" altLang="en-US" b="1" dirty="0" smtClean="0"/>
          </a:p>
        </p:txBody>
      </p:sp>
      <p:sp>
        <p:nvSpPr>
          <p:cNvPr id="922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C6FC028-FD93-472A-85BA-4AB123C75090}" type="slidenum">
              <a:rPr lang="en-US" altLang="en-US" smtClean="0">
                <a:solidFill>
                  <a:srgbClr val="FFFFFF"/>
                </a:solidFill>
              </a:rPr>
              <a:pPr eaLnBrk="1" hangingPunct="1"/>
              <a:t>3</a:t>
            </a:fld>
            <a:endParaRPr lang="en-US" altLang="en-US" smtClean="0">
              <a:solidFill>
                <a:srgbClr val="FFFFFF"/>
              </a:solidFill>
            </a:endParaRPr>
          </a:p>
        </p:txBody>
      </p:sp>
      <p:sp>
        <p:nvSpPr>
          <p:cNvPr id="5" name="Content Placeholder 2"/>
          <p:cNvSpPr txBox="1">
            <a:spLocks/>
          </p:cNvSpPr>
          <p:nvPr/>
        </p:nvSpPr>
        <p:spPr bwMode="auto">
          <a:xfrm>
            <a:off x="457200" y="1371600"/>
            <a:ext cx="7924800" cy="112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274320" indent="-274320" defTabSz="914400" eaLnBrk="1" fontAlgn="auto" hangingPunct="1">
              <a:spcBef>
                <a:spcPts val="0"/>
              </a:spcBef>
              <a:spcAft>
                <a:spcPts val="0"/>
              </a:spcAft>
              <a:buFont typeface="Wingdings"/>
              <a:buNone/>
              <a:defRPr/>
            </a:pPr>
            <a:r>
              <a:rPr lang="en-US" sz="2000" b="1" dirty="0" smtClean="0">
                <a:solidFill>
                  <a:srgbClr val="FF0000"/>
                </a:solidFill>
                <a:cs typeface="Times New Roman" pitchFamily="18" charset="0"/>
              </a:rPr>
              <a:t>	Five main sensors: </a:t>
            </a:r>
            <a:r>
              <a:rPr lang="en-US" sz="2000" b="1" dirty="0" smtClean="0">
                <a:solidFill>
                  <a:srgbClr val="7030A0"/>
                </a:solidFill>
                <a:cs typeface="Times New Roman" pitchFamily="18" charset="0"/>
              </a:rPr>
              <a:t>eyes</a:t>
            </a:r>
            <a:r>
              <a:rPr lang="en-US" sz="2000" b="1" dirty="0" smtClean="0">
                <a:solidFill>
                  <a:srgbClr val="FF0000"/>
                </a:solidFill>
                <a:cs typeface="Times New Roman" pitchFamily="18" charset="0"/>
              </a:rPr>
              <a:t>, </a:t>
            </a:r>
            <a:r>
              <a:rPr lang="en-US" sz="2000" b="1" dirty="0" smtClean="0">
                <a:solidFill>
                  <a:srgbClr val="7030A0"/>
                </a:solidFill>
                <a:cs typeface="Times New Roman" pitchFamily="18" charset="0"/>
              </a:rPr>
              <a:t>ears</a:t>
            </a:r>
            <a:r>
              <a:rPr lang="en-US" sz="2000" b="1" dirty="0" smtClean="0">
                <a:solidFill>
                  <a:srgbClr val="FF0000"/>
                </a:solidFill>
                <a:cs typeface="Times New Roman" pitchFamily="18" charset="0"/>
              </a:rPr>
              <a:t>, </a:t>
            </a:r>
            <a:r>
              <a:rPr lang="en-US" sz="2000" b="1" dirty="0" smtClean="0">
                <a:solidFill>
                  <a:srgbClr val="7030A0"/>
                </a:solidFill>
                <a:cs typeface="Times New Roman" pitchFamily="18" charset="0"/>
              </a:rPr>
              <a:t>nose</a:t>
            </a:r>
            <a:r>
              <a:rPr lang="en-US" sz="2000" b="1" dirty="0" smtClean="0">
                <a:solidFill>
                  <a:srgbClr val="FF0000"/>
                </a:solidFill>
                <a:cs typeface="Times New Roman" pitchFamily="18" charset="0"/>
              </a:rPr>
              <a:t>, </a:t>
            </a:r>
            <a:r>
              <a:rPr lang="en-US" sz="2000" b="1" dirty="0" smtClean="0">
                <a:solidFill>
                  <a:srgbClr val="7030A0"/>
                </a:solidFill>
                <a:cs typeface="Times New Roman" pitchFamily="18" charset="0"/>
              </a:rPr>
              <a:t>skin</a:t>
            </a:r>
            <a:r>
              <a:rPr lang="en-US" sz="2000" b="1" dirty="0" smtClean="0">
                <a:solidFill>
                  <a:srgbClr val="FF0000"/>
                </a:solidFill>
                <a:cs typeface="Times New Roman" pitchFamily="18" charset="0"/>
              </a:rPr>
              <a:t>, </a:t>
            </a:r>
            <a:r>
              <a:rPr lang="en-US" sz="2000" b="1" dirty="0" smtClean="0">
                <a:solidFill>
                  <a:srgbClr val="7030A0"/>
                </a:solidFill>
                <a:cs typeface="Times New Roman" pitchFamily="18" charset="0"/>
              </a:rPr>
              <a:t>tongue</a:t>
            </a:r>
            <a:r>
              <a:rPr lang="en-US" sz="2000" b="1" dirty="0" smtClean="0">
                <a:solidFill>
                  <a:srgbClr val="FF0000"/>
                </a:solidFill>
                <a:cs typeface="Times New Roman" pitchFamily="18" charset="0"/>
              </a:rPr>
              <a:t>.</a:t>
            </a:r>
          </a:p>
          <a:p>
            <a:pPr marL="274320" indent="-274320" defTabSz="914400" eaLnBrk="1" fontAlgn="auto" hangingPunct="1">
              <a:spcBef>
                <a:spcPts val="0"/>
              </a:spcBef>
              <a:spcAft>
                <a:spcPts val="0"/>
              </a:spcAft>
              <a:buFont typeface="Wingdings"/>
              <a:buNone/>
              <a:defRPr/>
            </a:pPr>
            <a:r>
              <a:rPr lang="en-US" sz="2000" b="1" dirty="0" smtClean="0">
                <a:solidFill>
                  <a:srgbClr val="FF0000"/>
                </a:solidFill>
                <a:cs typeface="Times New Roman" pitchFamily="18" charset="0"/>
              </a:rPr>
              <a:t>	(Other sensors include: detecting temperature, detecting body position, balance sensors, and blood acidity sensors.)</a:t>
            </a:r>
            <a:endParaRPr lang="en-US" sz="2000" dirty="0"/>
          </a:p>
        </p:txBody>
      </p:sp>
      <p:sp>
        <p:nvSpPr>
          <p:cNvPr id="6" name="Content Placeholder 2"/>
          <p:cNvSpPr txBox="1">
            <a:spLocks/>
          </p:cNvSpPr>
          <p:nvPr/>
        </p:nvSpPr>
        <p:spPr bwMode="auto">
          <a:xfrm>
            <a:off x="457200" y="2667000"/>
            <a:ext cx="8077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274320" indent="-274320" defTabSz="914400" fontAlgn="auto">
              <a:spcAft>
                <a:spcPts val="0"/>
              </a:spcAft>
              <a:buFont typeface="Wingdings"/>
              <a:buNone/>
              <a:defRPr/>
            </a:pPr>
            <a:r>
              <a:rPr lang="en-US" sz="2000" b="1" dirty="0" smtClean="0">
                <a:solidFill>
                  <a:srgbClr val="FF0000"/>
                </a:solidFill>
                <a:cs typeface="Times New Roman" pitchFamily="18" charset="0"/>
              </a:rPr>
              <a:t>	</a:t>
            </a:r>
            <a:r>
              <a:rPr lang="en-US" sz="2000" b="1" i="1" dirty="0" smtClean="0">
                <a:solidFill>
                  <a:srgbClr val="7030A0"/>
                </a:solidFill>
                <a:cs typeface="Times New Roman" pitchFamily="18" charset="0"/>
              </a:rPr>
              <a:t>Eyes</a:t>
            </a:r>
            <a:r>
              <a:rPr lang="en-US" sz="2000" b="1" dirty="0" smtClean="0">
                <a:solidFill>
                  <a:srgbClr val="7030A0"/>
                </a:solidFill>
                <a:cs typeface="Times New Roman" pitchFamily="18" charset="0"/>
              </a:rPr>
              <a:t> </a:t>
            </a:r>
            <a:r>
              <a:rPr lang="en-US" sz="2000" b="1" dirty="0" smtClean="0">
                <a:solidFill>
                  <a:srgbClr val="FF0000"/>
                </a:solidFill>
                <a:cs typeface="Times New Roman" pitchFamily="18" charset="0"/>
              </a:rPr>
              <a:t>take in light from the surroundings and relay that to nerve cells that send images to the brain. </a:t>
            </a:r>
            <a:r>
              <a:rPr lang="en-US" sz="2000" b="1" i="1" dirty="0" smtClean="0">
                <a:solidFill>
                  <a:srgbClr val="7030A0"/>
                </a:solidFill>
                <a:cs typeface="Times New Roman" pitchFamily="18" charset="0"/>
              </a:rPr>
              <a:t>Ears</a:t>
            </a:r>
            <a:r>
              <a:rPr lang="en-US" sz="2000" b="1" dirty="0" smtClean="0">
                <a:solidFill>
                  <a:srgbClr val="7030A0"/>
                </a:solidFill>
                <a:cs typeface="Times New Roman" pitchFamily="18" charset="0"/>
              </a:rPr>
              <a:t> </a:t>
            </a:r>
            <a:r>
              <a:rPr lang="en-US" sz="2000" b="1" dirty="0" smtClean="0">
                <a:solidFill>
                  <a:srgbClr val="FF0000"/>
                </a:solidFill>
                <a:cs typeface="Times New Roman" pitchFamily="18" charset="0"/>
              </a:rPr>
              <a:t>take in sound waves from the air and vibrate, sending vibrations through the inner ear to hair cells that send signals to the brain. Particles are inhaled into the </a:t>
            </a:r>
            <a:r>
              <a:rPr lang="en-US" sz="2000" b="1" i="1" dirty="0" smtClean="0">
                <a:solidFill>
                  <a:srgbClr val="7030A0"/>
                </a:solidFill>
                <a:cs typeface="Times New Roman" pitchFamily="18" charset="0"/>
              </a:rPr>
              <a:t>nose</a:t>
            </a:r>
            <a:r>
              <a:rPr lang="en-US" sz="2000" b="1" dirty="0" smtClean="0">
                <a:solidFill>
                  <a:srgbClr val="7030A0"/>
                </a:solidFill>
                <a:cs typeface="Times New Roman" pitchFamily="18" charset="0"/>
              </a:rPr>
              <a:t> </a:t>
            </a:r>
            <a:r>
              <a:rPr lang="en-US" sz="2000" b="1" dirty="0" smtClean="0">
                <a:solidFill>
                  <a:srgbClr val="FF0000"/>
                </a:solidFill>
                <a:cs typeface="Times New Roman" pitchFamily="18" charset="0"/>
              </a:rPr>
              <a:t>and nerve cells contact the particles and send signals to the brain. Sensors all over the </a:t>
            </a:r>
            <a:r>
              <a:rPr lang="en-US" sz="2000" b="1" i="1" dirty="0" smtClean="0">
                <a:solidFill>
                  <a:srgbClr val="7030A0"/>
                </a:solidFill>
                <a:cs typeface="Times New Roman" pitchFamily="18" charset="0"/>
              </a:rPr>
              <a:t>skin</a:t>
            </a:r>
            <a:r>
              <a:rPr lang="en-US" sz="2000" b="1" dirty="0" smtClean="0">
                <a:solidFill>
                  <a:srgbClr val="7030A0"/>
                </a:solidFill>
                <a:cs typeface="Times New Roman" pitchFamily="18" charset="0"/>
              </a:rPr>
              <a:t> </a:t>
            </a:r>
            <a:r>
              <a:rPr lang="en-US" sz="2000" b="1" dirty="0" smtClean="0">
                <a:solidFill>
                  <a:srgbClr val="FF0000"/>
                </a:solidFill>
                <a:cs typeface="Times New Roman" pitchFamily="18" charset="0"/>
              </a:rPr>
              <a:t>are activated and send signals to the brain through the nervous system. Taste buds on the </a:t>
            </a:r>
            <a:r>
              <a:rPr lang="en-US" sz="2000" b="1" i="1" dirty="0" smtClean="0">
                <a:solidFill>
                  <a:srgbClr val="7030A0"/>
                </a:solidFill>
                <a:cs typeface="Times New Roman" pitchFamily="18" charset="0"/>
              </a:rPr>
              <a:t>tongue</a:t>
            </a:r>
            <a:r>
              <a:rPr lang="en-US" sz="2000" b="1" dirty="0" smtClean="0">
                <a:solidFill>
                  <a:srgbClr val="7030A0"/>
                </a:solidFill>
                <a:cs typeface="Times New Roman" pitchFamily="18" charset="0"/>
              </a:rPr>
              <a:t> </a:t>
            </a:r>
            <a:r>
              <a:rPr lang="en-US" sz="2000" b="1" dirty="0" smtClean="0">
                <a:solidFill>
                  <a:srgbClr val="FF0000"/>
                </a:solidFill>
                <a:cs typeface="Times New Roman" pitchFamily="18" charset="0"/>
              </a:rPr>
              <a:t>are made of small cells that have little hairs that are activated by food particles; these hairs send signals through the nerves to the brain. </a:t>
            </a:r>
          </a:p>
        </p:txBody>
      </p:sp>
      <p:sp>
        <p:nvSpPr>
          <p:cNvPr id="7" name="Content Placeholder 2"/>
          <p:cNvSpPr txBox="1">
            <a:spLocks/>
          </p:cNvSpPr>
          <p:nvPr/>
        </p:nvSpPr>
        <p:spPr bwMode="auto">
          <a:xfrm>
            <a:off x="457200" y="6122192"/>
            <a:ext cx="6324600" cy="81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274320" indent="0" defTabSz="914400" fontAlgn="auto">
              <a:spcAft>
                <a:spcPts val="0"/>
              </a:spcAft>
              <a:buFont typeface="Wingdings"/>
              <a:buNone/>
              <a:defRPr/>
            </a:pPr>
            <a:r>
              <a:rPr lang="en-US" sz="2000" b="1" dirty="0" smtClean="0">
                <a:solidFill>
                  <a:srgbClr val="FF0000"/>
                </a:solidFill>
                <a:cs typeface="Times New Roman" pitchFamily="18" charset="0"/>
              </a:rPr>
              <a:t>A robot’s </a:t>
            </a:r>
            <a:r>
              <a:rPr lang="en-US" sz="2000" b="1" dirty="0" smtClean="0">
                <a:solidFill>
                  <a:srgbClr val="7030A0"/>
                </a:solidFill>
                <a:cs typeface="Times New Roman" pitchFamily="18" charset="0"/>
              </a:rPr>
              <a:t>light</a:t>
            </a:r>
            <a:r>
              <a:rPr lang="en-US" sz="2000" b="1" dirty="0" smtClean="0">
                <a:solidFill>
                  <a:srgbClr val="FF0000"/>
                </a:solidFill>
                <a:cs typeface="Times New Roman" pitchFamily="18" charset="0"/>
              </a:rPr>
              <a:t> and </a:t>
            </a:r>
            <a:r>
              <a:rPr lang="en-US" sz="2000" b="1" dirty="0" smtClean="0">
                <a:solidFill>
                  <a:srgbClr val="7030A0"/>
                </a:solidFill>
                <a:cs typeface="Times New Roman" pitchFamily="18" charset="0"/>
              </a:rPr>
              <a:t>ultrasonic</a:t>
            </a:r>
            <a:r>
              <a:rPr lang="en-US" sz="2000" b="1" dirty="0" smtClean="0">
                <a:solidFill>
                  <a:srgbClr val="FF0000"/>
                </a:solidFill>
                <a:cs typeface="Times New Roman" pitchFamily="18" charset="0"/>
              </a:rPr>
              <a:t> sensors are like eyes. </a:t>
            </a:r>
            <a:r>
              <a:rPr lang="en-US" sz="2000" b="1" dirty="0" smtClean="0">
                <a:solidFill>
                  <a:srgbClr val="7030A0"/>
                </a:solidFill>
                <a:cs typeface="Times New Roman" pitchFamily="18" charset="0"/>
              </a:rPr>
              <a:t>Sound</a:t>
            </a:r>
            <a:r>
              <a:rPr lang="en-US" sz="2000" b="1" dirty="0" smtClean="0">
                <a:solidFill>
                  <a:srgbClr val="FF0000"/>
                </a:solidFill>
                <a:cs typeface="Times New Roman" pitchFamily="18" charset="0"/>
              </a:rPr>
              <a:t> sensors are like ears. </a:t>
            </a:r>
            <a:r>
              <a:rPr lang="en-US" sz="2000" b="1" dirty="0" smtClean="0">
                <a:solidFill>
                  <a:srgbClr val="7030A0"/>
                </a:solidFill>
                <a:cs typeface="Times New Roman" pitchFamily="18" charset="0"/>
              </a:rPr>
              <a:t>Touch</a:t>
            </a:r>
            <a:r>
              <a:rPr lang="en-US" sz="2000" b="1" dirty="0" smtClean="0">
                <a:solidFill>
                  <a:srgbClr val="FF0000"/>
                </a:solidFill>
                <a:cs typeface="Times New Roman" pitchFamily="18" charset="0"/>
              </a:rPr>
              <a:t> sensors are like skin.</a:t>
            </a:r>
          </a:p>
        </p:txBody>
      </p:sp>
    </p:spTree>
    <p:extLst>
      <p:ext uri="{BB962C8B-B14F-4D97-AF65-F5344CB8AC3E}">
        <p14:creationId xmlns:p14="http://schemas.microsoft.com/office/powerpoint/2010/main" val="344419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BE4109-596D-4DAD-8CC6-34E112D50C35}" type="slidenum">
              <a:rPr lang="en-US" smtClean="0"/>
              <a:pPr/>
              <a:t>30</a:t>
            </a:fld>
            <a:endParaRPr lang="en-US" smtClean="0"/>
          </a:p>
        </p:txBody>
      </p:sp>
      <p:sp>
        <p:nvSpPr>
          <p:cNvPr id="5" name="Text Box 20"/>
          <p:cNvSpPr txBox="1">
            <a:spLocks noChangeArrowheads="1"/>
          </p:cNvSpPr>
          <p:nvPr/>
        </p:nvSpPr>
        <p:spPr bwMode="auto">
          <a:xfrm>
            <a:off x="254000" y="1371600"/>
            <a:ext cx="8485188" cy="1631216"/>
          </a:xfrm>
          <a:prstGeom prst="rect">
            <a:avLst/>
          </a:prstGeom>
          <a:noFill/>
          <a:ln w="9525">
            <a:noFill/>
            <a:miter lim="800000"/>
            <a:headEnd/>
            <a:tailEnd/>
          </a:ln>
          <a:effectLst/>
        </p:spPr>
        <p:txBody>
          <a:bodyPr wrap="square">
            <a:spAutoFit/>
          </a:bodyPr>
          <a:lstStyle/>
          <a:p>
            <a:pPr>
              <a:spcBef>
                <a:spcPct val="50000"/>
              </a:spcBef>
              <a:defRPr/>
            </a:pPr>
            <a:r>
              <a:rPr lang="en-GB" sz="2000" b="1" dirty="0">
                <a:solidFill>
                  <a:srgbClr val="FF0000"/>
                </a:solidFill>
                <a:latin typeface="Calibri" panose="020F0502020204030204" pitchFamily="34" charset="0"/>
                <a:cs typeface="Times New Roman" pitchFamily="18" charset="0"/>
              </a:rPr>
              <a:t>stimulus &gt; sensor &gt; coordinator &gt; effector &gt; response</a:t>
            </a:r>
          </a:p>
          <a:p>
            <a:pPr>
              <a:spcBef>
                <a:spcPct val="50000"/>
              </a:spcBef>
              <a:defRPr/>
            </a:pPr>
            <a:r>
              <a:rPr lang="en-GB" sz="2000" b="1" dirty="0">
                <a:latin typeface="Calibri" panose="020F0502020204030204" pitchFamily="34" charset="0"/>
                <a:cs typeface="Times New Roman" pitchFamily="18" charset="0"/>
              </a:rPr>
              <a:t>c</a:t>
            </a:r>
            <a:r>
              <a:rPr lang="en-GB" sz="2000" b="1" dirty="0" smtClean="0">
                <a:latin typeface="Calibri" panose="020F0502020204030204" pitchFamily="34" charset="0"/>
                <a:cs typeface="Times New Roman" pitchFamily="18" charset="0"/>
              </a:rPr>
              <a:t>andy &gt; tongue &gt; olfactory nerve and brain &gt; </a:t>
            </a:r>
            <a:r>
              <a:rPr lang="en-GB" sz="2000" b="1" dirty="0" smtClean="0">
                <a:latin typeface="Calibri" panose="020F0502020204030204" pitchFamily="34" charset="0"/>
                <a:cs typeface="Times New Roman" pitchFamily="18" charset="0"/>
                <a:sym typeface="Wingdings" pitchFamily="2" charset="2"/>
              </a:rPr>
              <a:t>mouth muscles &gt; </a:t>
            </a:r>
            <a:r>
              <a:rPr lang="en-GB" sz="2000" b="1" dirty="0" smtClean="0">
                <a:latin typeface="Calibri" panose="020F0502020204030204" pitchFamily="34" charset="0"/>
                <a:cs typeface="Times New Roman" pitchFamily="18" charset="0"/>
              </a:rPr>
              <a:t>you say “tastes great!”</a:t>
            </a:r>
          </a:p>
          <a:p>
            <a:pPr>
              <a:spcBef>
                <a:spcPct val="50000"/>
              </a:spcBef>
              <a:defRPr/>
            </a:pPr>
            <a:endParaRPr lang="en-GB" sz="2000" dirty="0">
              <a:effectLst>
                <a:outerShdw blurRad="38100" dist="38100" dir="2700000" algn="tl">
                  <a:srgbClr val="C0C0C0"/>
                </a:outerShdw>
              </a:effectLst>
              <a:latin typeface="Times New Roman" pitchFamily="18" charset="0"/>
              <a:cs typeface="Times New Roman" pitchFamily="18" charset="0"/>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Answer for Slide 19 Question</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89062"/>
            <a:ext cx="8305800" cy="4173538"/>
          </a:xfrm>
          <a:solidFill>
            <a:schemeClr val="bg1"/>
          </a:solidFill>
        </p:spPr>
        <p:txBody>
          <a:bodyPr>
            <a:noAutofit/>
          </a:bodyPr>
          <a:lstStyle/>
          <a:p>
            <a:pPr>
              <a:buNone/>
              <a:defRPr/>
            </a:pPr>
            <a:r>
              <a:rPr lang="en-US" sz="1400" dirty="0" smtClean="0">
                <a:cs typeface="Times New Roman" pitchFamily="18" charset="0"/>
              </a:rPr>
              <a:t>Slide 1: senses montage drawing; Microsoft</a:t>
            </a:r>
            <a:r>
              <a:rPr lang="en-US" sz="1400" dirty="0">
                <a:cs typeface="Times New Roman" pitchFamily="18" charset="0"/>
              </a:rPr>
              <a:t>® clipart: </a:t>
            </a:r>
            <a:r>
              <a:rPr lang="en-US" sz="1400" dirty="0">
                <a:cs typeface="Times New Roman" pitchFamily="18" charset="0"/>
                <a:hlinkClick r:id="rId2"/>
              </a:rPr>
              <a:t>http://office.microsoft.com/en-us/images/results.aspx?qu=sense&amp;ex=1#ai:MC900231880</a:t>
            </a:r>
            <a:r>
              <a:rPr lang="en-US" sz="1400" dirty="0" smtClean="0">
                <a:cs typeface="Times New Roman" pitchFamily="18" charset="0"/>
                <a:hlinkClick r:id="rId2"/>
              </a:rPr>
              <a:t>|</a:t>
            </a:r>
            <a:r>
              <a:rPr lang="en-US" sz="1400" dirty="0" smtClean="0">
                <a:cs typeface="Times New Roman" pitchFamily="18" charset="0"/>
              </a:rPr>
              <a:t> </a:t>
            </a:r>
            <a:endParaRPr lang="en-US" sz="1400" dirty="0" smtClean="0">
              <a:cs typeface="Times New Roman" pitchFamily="18" charset="0"/>
            </a:endParaRPr>
          </a:p>
          <a:p>
            <a:pPr>
              <a:buNone/>
              <a:defRPr/>
            </a:pPr>
            <a:r>
              <a:rPr lang="en-US" sz="1400" dirty="0" smtClean="0">
                <a:cs typeface="Times New Roman" pitchFamily="18" charset="0"/>
              </a:rPr>
              <a:t>Slide </a:t>
            </a:r>
            <a:r>
              <a:rPr lang="en-US" sz="1400" dirty="0" smtClean="0">
                <a:cs typeface="Times New Roman" pitchFamily="18" charset="0"/>
              </a:rPr>
              <a:t>5: nerves in human hand; source: Adam, U.S. National Library of Medicine, </a:t>
            </a:r>
            <a:r>
              <a:rPr lang="en-US" sz="1400" dirty="0">
                <a:cs typeface="Times New Roman" pitchFamily="18" charset="0"/>
              </a:rPr>
              <a:t>National Institutes of </a:t>
            </a:r>
            <a:r>
              <a:rPr lang="en-US" sz="1400" dirty="0" smtClean="0">
                <a:cs typeface="Times New Roman" pitchFamily="18" charset="0"/>
              </a:rPr>
              <a:t>Health: </a:t>
            </a:r>
            <a:r>
              <a:rPr lang="en-US" sz="1400" dirty="0" smtClean="0">
                <a:cs typeface="Times New Roman" pitchFamily="18" charset="0"/>
                <a:hlinkClick r:id="rId3"/>
              </a:rPr>
              <a:t>http</a:t>
            </a:r>
            <a:r>
              <a:rPr lang="en-US" sz="1400" dirty="0">
                <a:cs typeface="Times New Roman" pitchFamily="18" charset="0"/>
                <a:hlinkClick r:id="rId3"/>
              </a:rPr>
              <a:t>://</a:t>
            </a:r>
            <a:r>
              <a:rPr lang="en-US" sz="1400" dirty="0" smtClean="0">
                <a:cs typeface="Times New Roman" pitchFamily="18" charset="0"/>
                <a:hlinkClick r:id="rId3"/>
              </a:rPr>
              <a:t>www.nlm.nih.gov/medlineplus/carpaltunnelsyndrome.html</a:t>
            </a:r>
            <a:r>
              <a:rPr lang="en-US" sz="1400" dirty="0" smtClean="0">
                <a:cs typeface="Times New Roman" pitchFamily="18" charset="0"/>
              </a:rPr>
              <a:t> </a:t>
            </a:r>
          </a:p>
          <a:p>
            <a:pPr>
              <a:buNone/>
              <a:defRPr/>
            </a:pPr>
            <a:r>
              <a:rPr lang="en-US" sz="1400" dirty="0" smtClean="0">
                <a:cs typeface="Times New Roman" pitchFamily="18" charset="0"/>
              </a:rPr>
              <a:t>Slide 9: human nervous system; </a:t>
            </a:r>
            <a:r>
              <a:rPr lang="en-US" sz="1400" dirty="0">
                <a:cs typeface="Times New Roman" pitchFamily="18" charset="0"/>
              </a:rPr>
              <a:t>source: Adam, U.S. National Library of Medicine, National Institutes of Health: </a:t>
            </a:r>
            <a:r>
              <a:rPr lang="en-US" sz="1400" dirty="0" smtClean="0">
                <a:cs typeface="Times New Roman" pitchFamily="18" charset="0"/>
                <a:hlinkClick r:id="rId4"/>
              </a:rPr>
              <a:t>http</a:t>
            </a:r>
            <a:r>
              <a:rPr lang="en-US" sz="1400" dirty="0">
                <a:cs typeface="Times New Roman" pitchFamily="18" charset="0"/>
                <a:hlinkClick r:id="rId4"/>
              </a:rPr>
              <a:t>://</a:t>
            </a:r>
            <a:r>
              <a:rPr lang="en-US" sz="1400" dirty="0" smtClean="0">
                <a:cs typeface="Times New Roman" pitchFamily="18" charset="0"/>
                <a:hlinkClick r:id="rId4"/>
              </a:rPr>
              <a:t>www.nlm.nih.gov/medlineplus/ency/imagepages/8679.htm</a:t>
            </a:r>
            <a:r>
              <a:rPr lang="en-US" sz="1400" dirty="0" smtClean="0">
                <a:cs typeface="Times New Roman" pitchFamily="18" charset="0"/>
              </a:rPr>
              <a:t> </a:t>
            </a:r>
          </a:p>
          <a:p>
            <a:pPr>
              <a:buFont typeface="Wingdings" pitchFamily="2" charset="2"/>
              <a:buNone/>
              <a:defRPr/>
            </a:pPr>
            <a:r>
              <a:rPr lang="en-US" sz="1400" dirty="0" smtClean="0">
                <a:cs typeface="Times New Roman" pitchFamily="18" charset="0"/>
              </a:rPr>
              <a:t>Slide 10: pathway from eye to visual cortex; source: The Brain from Top to </a:t>
            </a:r>
            <a:r>
              <a:rPr lang="en-US" sz="1400" dirty="0" smtClean="0">
                <a:cs typeface="Times New Roman" pitchFamily="18" charset="0"/>
              </a:rPr>
              <a:t>Bottom </a:t>
            </a:r>
            <a:r>
              <a:rPr lang="en-US" sz="1400" dirty="0" smtClean="0">
                <a:cs typeface="Times New Roman" pitchFamily="18" charset="0"/>
              </a:rPr>
              <a:t>[</a:t>
            </a:r>
            <a:r>
              <a:rPr lang="en-US" sz="1400" dirty="0" err="1" smtClean="0">
                <a:cs typeface="Times New Roman" pitchFamily="18" charset="0"/>
              </a:rPr>
              <a:t>copyleft</a:t>
            </a:r>
            <a:r>
              <a:rPr lang="en-US" sz="1400" dirty="0" smtClean="0">
                <a:cs typeface="Times New Roman" pitchFamily="18" charset="0"/>
              </a:rPr>
              <a:t>] </a:t>
            </a:r>
            <a:r>
              <a:rPr lang="en-US" sz="1400" u="sng" dirty="0" smtClean="0">
                <a:cs typeface="Times New Roman" pitchFamily="18" charset="0"/>
                <a:hlinkClick r:id="rId5"/>
              </a:rPr>
              <a:t>http://thebrain.mcgill.ca/flash/d/d_02/d_02_cr/d_02_cr_vis/d_02_cr_vis.html</a:t>
            </a:r>
            <a:endParaRPr lang="en-US" sz="1400" dirty="0" smtClean="0">
              <a:cs typeface="Times New Roman" pitchFamily="18" charset="0"/>
            </a:endParaRPr>
          </a:p>
          <a:p>
            <a:pPr>
              <a:buNone/>
              <a:defRPr/>
            </a:pPr>
            <a:r>
              <a:rPr lang="en-US" sz="1400" dirty="0" smtClean="0">
                <a:cs typeface="Times New Roman" pitchFamily="18" charset="0"/>
              </a:rPr>
              <a:t>Slide 11: human eye anatomy; source: National Cancer Institute, National Institutes of Health</a:t>
            </a:r>
            <a:r>
              <a:rPr lang="en-US" sz="1400" dirty="0">
                <a:cs typeface="Times New Roman" pitchFamily="18" charset="0"/>
              </a:rPr>
              <a:t>: </a:t>
            </a:r>
            <a:r>
              <a:rPr lang="en-US" sz="1400" dirty="0">
                <a:cs typeface="Times New Roman" pitchFamily="18" charset="0"/>
                <a:hlinkClick r:id="rId6"/>
              </a:rPr>
              <a:t>http://</a:t>
            </a:r>
            <a:r>
              <a:rPr lang="en-US" sz="1400" dirty="0" smtClean="0">
                <a:cs typeface="Times New Roman" pitchFamily="18" charset="0"/>
                <a:hlinkClick r:id="rId6"/>
              </a:rPr>
              <a:t>www.cancer.gov/cancertopics/pdq/treatment/retinoblastoma/patient</a:t>
            </a:r>
            <a:r>
              <a:rPr lang="en-US" sz="1400" dirty="0" smtClean="0">
                <a:cs typeface="Times New Roman" pitchFamily="18" charset="0"/>
              </a:rPr>
              <a:t> </a:t>
            </a:r>
          </a:p>
          <a:p>
            <a:pPr>
              <a:buNone/>
              <a:defRPr/>
            </a:pPr>
            <a:r>
              <a:rPr lang="en-US" sz="1400" dirty="0" smtClean="0">
                <a:cs typeface="Times New Roman" pitchFamily="18" charset="0"/>
              </a:rPr>
              <a:t>Slide 13: human ear anatomy; source: </a:t>
            </a:r>
            <a:r>
              <a:rPr lang="en-US" sz="1400" dirty="0">
                <a:cs typeface="Times New Roman" pitchFamily="18" charset="0"/>
              </a:rPr>
              <a:t>2006 Dan Pickard, Wikimedia </a:t>
            </a:r>
            <a:r>
              <a:rPr lang="en-US" sz="1400" dirty="0" smtClean="0">
                <a:cs typeface="Times New Roman" pitchFamily="18" charset="0"/>
              </a:rPr>
              <a:t>Commons: </a:t>
            </a:r>
            <a:r>
              <a:rPr lang="en-US" sz="1400" dirty="0">
                <a:cs typeface="Times New Roman" pitchFamily="18" charset="0"/>
                <a:hlinkClick r:id="rId7"/>
              </a:rPr>
              <a:t>http://</a:t>
            </a:r>
            <a:r>
              <a:rPr lang="en-US" sz="1400" dirty="0" smtClean="0">
                <a:cs typeface="Times New Roman" pitchFamily="18" charset="0"/>
                <a:hlinkClick r:id="rId7"/>
              </a:rPr>
              <a:t>commons.wikimedia.org/wiki/File:HumanEar.jpg</a:t>
            </a:r>
            <a:r>
              <a:rPr lang="en-US" sz="1400" dirty="0" smtClean="0">
                <a:cs typeface="Times New Roman" pitchFamily="18" charset="0"/>
              </a:rPr>
              <a:t> </a:t>
            </a:r>
          </a:p>
          <a:p>
            <a:pPr>
              <a:buNone/>
              <a:defRPr/>
            </a:pPr>
            <a:r>
              <a:rPr lang="en-US" sz="1400" dirty="0" smtClean="0">
                <a:cs typeface="Times New Roman" pitchFamily="18" charset="0"/>
              </a:rPr>
              <a:t>Slide 17: human nose anatomy; source: </a:t>
            </a:r>
            <a:r>
              <a:rPr lang="en-US" sz="1400" dirty="0">
                <a:cs typeface="Times New Roman" pitchFamily="18" charset="0"/>
              </a:rPr>
              <a:t>2012 </a:t>
            </a:r>
            <a:r>
              <a:rPr lang="en-US" sz="1400" dirty="0" smtClean="0">
                <a:cs typeface="Times New Roman" pitchFamily="18" charset="0"/>
              </a:rPr>
              <a:t>U.S. government via Wikimedia </a:t>
            </a:r>
            <a:r>
              <a:rPr lang="en-US" sz="1400" dirty="0" smtClean="0">
                <a:cs typeface="Times New Roman" pitchFamily="18" charset="0"/>
              </a:rPr>
              <a:t>Commons: </a:t>
            </a:r>
            <a:r>
              <a:rPr lang="en-US" sz="1400" dirty="0">
                <a:cs typeface="Times New Roman" pitchFamily="18" charset="0"/>
                <a:hlinkClick r:id="rId8"/>
              </a:rPr>
              <a:t>http://</a:t>
            </a:r>
            <a:r>
              <a:rPr lang="en-US" sz="1400" dirty="0" smtClean="0">
                <a:cs typeface="Times New Roman" pitchFamily="18" charset="0"/>
                <a:hlinkClick r:id="rId8"/>
              </a:rPr>
              <a:t>commons.wikimedia.org/wiki/File:Nose_and_nasal_cavities.png</a:t>
            </a:r>
            <a:r>
              <a:rPr lang="en-US" sz="1400" dirty="0" smtClean="0">
                <a:cs typeface="Times New Roman" pitchFamily="18" charset="0"/>
              </a:rPr>
              <a:t> </a:t>
            </a:r>
          </a:p>
          <a:p>
            <a:pPr>
              <a:buNone/>
              <a:defRPr/>
            </a:pPr>
            <a:r>
              <a:rPr lang="en-US" sz="1400" dirty="0" smtClean="0">
                <a:cs typeface="Times New Roman" pitchFamily="18" charset="0"/>
              </a:rPr>
              <a:t>Slide 19: taste buds on human tongue; source: 2008 </a:t>
            </a:r>
            <a:r>
              <a:rPr lang="en-US" sz="1400" dirty="0" err="1" smtClean="0">
                <a:cs typeface="Times New Roman" pitchFamily="18" charset="0"/>
              </a:rPr>
              <a:t>Antimoni</a:t>
            </a:r>
            <a:r>
              <a:rPr lang="en-US" sz="1400" dirty="0" smtClean="0">
                <a:cs typeface="Times New Roman" pitchFamily="18" charset="0"/>
              </a:rPr>
              <a:t>, Wikimedia </a:t>
            </a:r>
            <a:r>
              <a:rPr lang="en-US" sz="1400" dirty="0" smtClean="0">
                <a:cs typeface="Times New Roman" pitchFamily="18" charset="0"/>
              </a:rPr>
              <a:t>Commons: </a:t>
            </a:r>
            <a:r>
              <a:rPr lang="en-US" sz="1400" dirty="0" smtClean="0">
                <a:hlinkClick r:id="rId9"/>
              </a:rPr>
              <a:t>http</a:t>
            </a:r>
            <a:r>
              <a:rPr lang="en-US" sz="1400" dirty="0">
                <a:hlinkClick r:id="rId9"/>
              </a:rPr>
              <a:t>://</a:t>
            </a:r>
            <a:r>
              <a:rPr lang="en-US" sz="1400" dirty="0" smtClean="0">
                <a:hlinkClick r:id="rId9"/>
              </a:rPr>
              <a:t>commons.wikimedia.org/wiki/File:Kieli_kaikki_en.svg</a:t>
            </a:r>
            <a:r>
              <a:rPr lang="en-US" sz="1400" dirty="0" smtClean="0"/>
              <a:t> </a:t>
            </a:r>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36E9875-6ECE-4FD8-AAD6-65BD13BF635D}" type="slidenum">
              <a:rPr lang="en-US" altLang="en-US" smtClean="0">
                <a:solidFill>
                  <a:srgbClr val="FFFFFF"/>
                </a:solidFill>
              </a:rPr>
              <a:pPr eaLnBrk="1" hangingPunct="1"/>
              <a:t>31</a:t>
            </a:fld>
            <a:endParaRPr lang="en-US" altLang="en-US" smtClean="0">
              <a:solidFill>
                <a:srgbClr val="FFFFFF"/>
              </a:solidFill>
            </a:endParaRPr>
          </a:p>
        </p:txBody>
      </p:sp>
      <p:sp>
        <p:nvSpPr>
          <p:cNvPr id="6" name="Title 1"/>
          <p:cNvSpPr txBox="1">
            <a:spLocks/>
          </p:cNvSpPr>
          <p:nvPr/>
        </p:nvSpPr>
        <p:spPr>
          <a:xfrm>
            <a:off x="0" y="274638"/>
            <a:ext cx="9144000" cy="715962"/>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400" b="1" cap="none" dirty="0" smtClean="0">
                <a:solidFill>
                  <a:schemeClr val="accent1"/>
                </a:solidFill>
              </a:rPr>
              <a:t>Image Sources</a:t>
            </a:r>
            <a:endParaRPr lang="en-US" sz="4400" b="1" cap="none" dirty="0">
              <a:solidFill>
                <a:schemeClr val="accent1"/>
              </a:solidFill>
            </a:endParaRPr>
          </a:p>
        </p:txBody>
      </p:sp>
      <p:pic>
        <p:nvPicPr>
          <p:cNvPr id="4098" name="Picture 2" descr="http://thebrain.mcgill.ca/flash/pop/pop_copy/copyleft.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77125" y="2895600"/>
            <a:ext cx="447675" cy="433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101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304800" y="671513"/>
            <a:ext cx="8305800" cy="5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dirty="0">
                <a:solidFill>
                  <a:schemeClr val="accent1"/>
                </a:solidFill>
                <a:latin typeface="Calibri" panose="020F0502020204030204" pitchFamily="34" charset="0"/>
                <a:cs typeface="Times New Roman" pitchFamily="18" charset="0"/>
              </a:rPr>
              <a:t>What is a </a:t>
            </a:r>
            <a:r>
              <a:rPr lang="en-US" altLang="en-US" sz="4400" b="1" dirty="0" smtClean="0">
                <a:solidFill>
                  <a:schemeClr val="accent1"/>
                </a:solidFill>
                <a:latin typeface="Calibri" panose="020F0502020204030204" pitchFamily="34" charset="0"/>
                <a:cs typeface="Times New Roman" pitchFamily="18" charset="0"/>
              </a:rPr>
              <a:t>sensor</a:t>
            </a:r>
            <a:r>
              <a:rPr lang="en-US" altLang="en-US" sz="4400" b="1" dirty="0">
                <a:solidFill>
                  <a:schemeClr val="accent1"/>
                </a:solidFill>
                <a:latin typeface="Calibri" panose="020F0502020204030204" pitchFamily="34" charset="0"/>
                <a:cs typeface="Times New Roman" pitchFamily="18" charset="0"/>
              </a:rPr>
              <a:t>?</a:t>
            </a:r>
          </a:p>
          <a:p>
            <a:pPr eaLnBrk="1" hangingPunct="1"/>
            <a:endParaRPr lang="en-US" altLang="en-US" sz="2800" b="1" dirty="0">
              <a:solidFill>
                <a:srgbClr val="FF0000"/>
              </a:solidFill>
              <a:latin typeface="Calibri" panose="020F0502020204030204" pitchFamily="34" charset="0"/>
              <a:cs typeface="Times New Roman" pitchFamily="18" charset="0"/>
            </a:endParaRPr>
          </a:p>
          <a:p>
            <a:pPr algn="ctr" eaLnBrk="1" hangingPunct="1"/>
            <a:r>
              <a:rPr lang="en-US" altLang="en-US" sz="2800" b="1" dirty="0" smtClean="0">
                <a:solidFill>
                  <a:srgbClr val="FF0000"/>
                </a:solidFill>
                <a:latin typeface="Calibri" panose="020F0502020204030204" pitchFamily="34" charset="0"/>
                <a:cs typeface="Times New Roman" pitchFamily="18" charset="0"/>
              </a:rPr>
              <a:t>Lesson Objective</a:t>
            </a:r>
            <a:endParaRPr lang="en-US" altLang="en-US" sz="3600" b="1" dirty="0">
              <a:solidFill>
                <a:srgbClr val="FF0000"/>
              </a:solidFill>
              <a:latin typeface="Calibri" panose="020F0502020204030204" pitchFamily="34" charset="0"/>
              <a:cs typeface="Times New Roman" pitchFamily="18" charset="0"/>
            </a:endParaRPr>
          </a:p>
          <a:p>
            <a:pPr eaLnBrk="1" hangingPunct="1"/>
            <a:endParaRPr lang="en-US" altLang="en-US" sz="1000" b="1" dirty="0">
              <a:solidFill>
                <a:srgbClr val="FF0000"/>
              </a:solidFill>
              <a:latin typeface="Calibri" panose="020F0502020204030204" pitchFamily="34" charset="0"/>
              <a:cs typeface="Times New Roman" pitchFamily="18" charset="0"/>
            </a:endParaRPr>
          </a:p>
          <a:p>
            <a:pPr eaLnBrk="1" hangingPunct="1"/>
            <a:r>
              <a:rPr lang="en-US" altLang="en-US" sz="2400" b="1" dirty="0">
                <a:latin typeface="Calibri" panose="020F0502020204030204" pitchFamily="34" charset="0"/>
                <a:cs typeface="Times New Roman" pitchFamily="18" charset="0"/>
              </a:rPr>
              <a:t>P</a:t>
            </a:r>
            <a:r>
              <a:rPr lang="en-US" altLang="en-US" sz="2400" b="1" dirty="0" smtClean="0">
                <a:latin typeface="Calibri" panose="020F0502020204030204" pitchFamily="34" charset="0"/>
                <a:cs typeface="Times New Roman" pitchFamily="18" charset="0"/>
              </a:rPr>
              <a:t>rovide a </a:t>
            </a:r>
            <a:r>
              <a:rPr lang="en-US" altLang="en-US" sz="2400" b="1" dirty="0">
                <a:latin typeface="Calibri" panose="020F0502020204030204" pitchFamily="34" charset="0"/>
                <a:cs typeface="Times New Roman" pitchFamily="18" charset="0"/>
              </a:rPr>
              <a:t>background in sensors and </a:t>
            </a:r>
            <a:r>
              <a:rPr lang="en-US" altLang="en-US" sz="2400" b="1" dirty="0" smtClean="0">
                <a:latin typeface="Calibri" panose="020F0502020204030204" pitchFamily="34" charset="0"/>
                <a:cs typeface="Times New Roman" pitchFamily="18" charset="0"/>
              </a:rPr>
              <a:t>the </a:t>
            </a:r>
            <a:r>
              <a:rPr lang="en-US" altLang="en-US" sz="2400" b="1" dirty="0">
                <a:latin typeface="Calibri" panose="020F0502020204030204" pitchFamily="34" charset="0"/>
                <a:cs typeface="Times New Roman" pitchFamily="18" charset="0"/>
              </a:rPr>
              <a:t>context for the use of sensors in engineering by reinforcing the concept of </a:t>
            </a:r>
            <a:r>
              <a:rPr lang="en-US" altLang="en-US" sz="2400" b="1" dirty="0" smtClean="0">
                <a:latin typeface="Calibri" panose="020F0502020204030204" pitchFamily="34" charset="0"/>
                <a:cs typeface="Times New Roman" pitchFamily="18" charset="0"/>
              </a:rPr>
              <a:t>“stimulus-sensor-coordinator-effector-response.” </a:t>
            </a:r>
          </a:p>
          <a:p>
            <a:pPr eaLnBrk="1" hangingPunct="1"/>
            <a:endParaRPr lang="en-US" altLang="en-US" sz="2400" b="1" dirty="0" smtClean="0">
              <a:latin typeface="Calibri" panose="020F0502020204030204" pitchFamily="34" charset="0"/>
              <a:cs typeface="Times New Roman" pitchFamily="18" charset="0"/>
            </a:endParaRPr>
          </a:p>
          <a:p>
            <a:pPr eaLnBrk="1" hangingPunct="1"/>
            <a:r>
              <a:rPr lang="en-US" altLang="en-US" sz="2400" b="1" dirty="0" smtClean="0">
                <a:latin typeface="Calibri" panose="020F0502020204030204" pitchFamily="34" charset="0"/>
                <a:cs typeface="Times New Roman" pitchFamily="18" charset="0"/>
              </a:rPr>
              <a:t>Review human senses with </a:t>
            </a:r>
            <a:r>
              <a:rPr lang="en-US" altLang="en-US" sz="2400" b="1" dirty="0">
                <a:latin typeface="Calibri" panose="020F0502020204030204" pitchFamily="34" charset="0"/>
                <a:cs typeface="Times New Roman" pitchFamily="18" charset="0"/>
              </a:rPr>
              <a:t>more </a:t>
            </a:r>
            <a:r>
              <a:rPr lang="en-US" altLang="en-US" sz="2400" b="1" dirty="0" smtClean="0">
                <a:latin typeface="Calibri" panose="020F0502020204030204" pitchFamily="34" charset="0"/>
                <a:cs typeface="Times New Roman" pitchFamily="18" charset="0"/>
              </a:rPr>
              <a:t>detail than was provided in the previous unit, followed </a:t>
            </a:r>
            <a:r>
              <a:rPr lang="en-US" altLang="en-US" sz="2400" b="1" dirty="0">
                <a:latin typeface="Calibri" panose="020F0502020204030204" pitchFamily="34" charset="0"/>
                <a:cs typeface="Times New Roman" pitchFamily="18" charset="0"/>
              </a:rPr>
              <a:t>by </a:t>
            </a:r>
            <a:r>
              <a:rPr lang="en-US" altLang="en-US" sz="2400" b="1" dirty="0" smtClean="0">
                <a:latin typeface="Calibri" panose="020F0502020204030204" pitchFamily="34" charset="0"/>
                <a:cs typeface="Times New Roman" pitchFamily="18" charset="0"/>
              </a:rPr>
              <a:t>a similar review of robot </a:t>
            </a:r>
            <a:r>
              <a:rPr lang="en-US" altLang="en-US" sz="2400" b="1" dirty="0">
                <a:latin typeface="Calibri" panose="020F0502020204030204" pitchFamily="34" charset="0"/>
                <a:cs typeface="Times New Roman" pitchFamily="18" charset="0"/>
              </a:rPr>
              <a:t>sensors. </a:t>
            </a:r>
            <a:endParaRPr lang="en-US" altLang="en-US" sz="2400" b="1" dirty="0" smtClean="0">
              <a:latin typeface="Calibri" panose="020F0502020204030204" pitchFamily="34" charset="0"/>
              <a:cs typeface="Times New Roman" pitchFamily="18" charset="0"/>
            </a:endParaRPr>
          </a:p>
          <a:p>
            <a:pPr eaLnBrk="1" hangingPunct="1"/>
            <a:endParaRPr lang="en-US" altLang="en-US" sz="2400" b="1" dirty="0" smtClean="0">
              <a:latin typeface="Calibri" panose="020F0502020204030204" pitchFamily="34" charset="0"/>
              <a:cs typeface="Times New Roman" pitchFamily="18" charset="0"/>
            </a:endParaRPr>
          </a:p>
          <a:p>
            <a:pPr eaLnBrk="1" hangingPunct="1"/>
            <a:r>
              <a:rPr lang="en-US" altLang="en-US" sz="2400" b="1" dirty="0" smtClean="0">
                <a:latin typeface="Calibri" panose="020F0502020204030204" pitchFamily="34" charset="0"/>
                <a:cs typeface="Times New Roman" pitchFamily="18" charset="0"/>
              </a:rPr>
              <a:t>Then conduct the associated activity, </a:t>
            </a:r>
            <a:r>
              <a:rPr lang="en-US" altLang="en-US" sz="2400" b="1" i="1" dirty="0" smtClean="0">
                <a:latin typeface="Calibri" panose="020F0502020204030204" pitchFamily="34" charset="0"/>
                <a:cs typeface="Times New Roman" pitchFamily="18" charset="0"/>
              </a:rPr>
              <a:t>Robot Sensors and Sound</a:t>
            </a:r>
            <a:r>
              <a:rPr lang="en-US" altLang="en-US" sz="2400" b="1" dirty="0" smtClean="0">
                <a:latin typeface="Calibri" panose="020F0502020204030204" pitchFamily="34" charset="0"/>
                <a:cs typeface="Times New Roman" pitchFamily="18" charset="0"/>
              </a:rPr>
              <a:t>. </a:t>
            </a:r>
            <a:endParaRPr lang="en-US" altLang="en-US" sz="2400" b="1" dirty="0">
              <a:latin typeface="Calibri" panose="020F0502020204030204" pitchFamily="34" charset="0"/>
              <a:cs typeface="Times New Roman" pitchFamily="18" charset="0"/>
            </a:endParaRPr>
          </a:p>
        </p:txBody>
      </p:sp>
      <p:sp>
        <p:nvSpPr>
          <p:cNvPr id="1126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0B17B91D-50DA-47CA-B4F8-A4D7AC64FB56}" type="slidenum">
              <a:rPr lang="en-US" altLang="en-US" smtClean="0">
                <a:solidFill>
                  <a:srgbClr val="FFFFFF"/>
                </a:solidFill>
              </a:rPr>
              <a:pPr eaLnBrk="1" hangingPunct="1"/>
              <a:t>4</a:t>
            </a:fld>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sz="quarter" idx="1"/>
          </p:nvPr>
        </p:nvSpPr>
        <p:spPr>
          <a:xfrm>
            <a:off x="328613" y="1135856"/>
            <a:ext cx="8231981" cy="5569744"/>
          </a:xfrm>
        </p:spPr>
        <p:txBody>
          <a:bodyPr/>
          <a:lstStyle/>
          <a:p>
            <a:pPr marL="0" indent="0" algn="ctr" eaLnBrk="1" hangingPunct="1">
              <a:buNone/>
            </a:pPr>
            <a:r>
              <a:rPr lang="en-US" altLang="en-US" sz="2800" b="1" dirty="0" smtClean="0">
                <a:cs typeface="Times New Roman" pitchFamily="18" charset="0"/>
              </a:rPr>
              <a:t>A sensor is a device that measures a physical quantity.</a:t>
            </a:r>
          </a:p>
          <a:p>
            <a:pPr eaLnBrk="1" hangingPunct="1"/>
            <a:r>
              <a:rPr lang="en-US" altLang="en-US" sz="2200" b="1" dirty="0" smtClean="0">
                <a:solidFill>
                  <a:srgbClr val="7030A0"/>
                </a:solidFill>
                <a:cs typeface="Times New Roman" pitchFamily="18" charset="0"/>
              </a:rPr>
              <a:t>Example: </a:t>
            </a:r>
            <a:r>
              <a:rPr lang="en-US" altLang="en-US" sz="2200" b="1" dirty="0" smtClean="0">
                <a:cs typeface="Times New Roman" pitchFamily="18" charset="0"/>
              </a:rPr>
              <a:t>When you touch an object, sensors on your fingers send </a:t>
            </a:r>
            <a:r>
              <a:rPr lang="en-US" altLang="en-US" sz="2200" b="1" dirty="0" smtClean="0">
                <a:solidFill>
                  <a:schemeClr val="accent1"/>
                </a:solidFill>
                <a:cs typeface="Times New Roman" pitchFamily="18" charset="0"/>
              </a:rPr>
              <a:t>signals to your brain </a:t>
            </a:r>
            <a:r>
              <a:rPr lang="en-US" altLang="en-US" sz="2200" b="1" dirty="0" smtClean="0">
                <a:cs typeface="Times New Roman" pitchFamily="18" charset="0"/>
              </a:rPr>
              <a:t>so that it measures temperature, and so your brain recognizes the object as being hot or cold.</a:t>
            </a:r>
          </a:p>
          <a:p>
            <a:pPr eaLnBrk="1" hangingPunct="1"/>
            <a:r>
              <a:rPr lang="en-US" altLang="en-US" sz="2200" b="1" dirty="0" smtClean="0">
                <a:cs typeface="Times New Roman" pitchFamily="18" charset="0"/>
              </a:rPr>
              <a:t>The skin in your fingers contains</a:t>
            </a:r>
            <a:br>
              <a:rPr lang="en-US" altLang="en-US" sz="2200" b="1" dirty="0" smtClean="0">
                <a:cs typeface="Times New Roman" pitchFamily="18" charset="0"/>
              </a:rPr>
            </a:br>
            <a:r>
              <a:rPr lang="en-US" altLang="en-US" sz="2200" b="1" dirty="0" smtClean="0">
                <a:cs typeface="Times New Roman" pitchFamily="18" charset="0"/>
              </a:rPr>
              <a:t>millions of sensitive nerve </a:t>
            </a:r>
            <a:br>
              <a:rPr lang="en-US" altLang="en-US" sz="2200" b="1" dirty="0" smtClean="0">
                <a:cs typeface="Times New Roman" pitchFamily="18" charset="0"/>
              </a:rPr>
            </a:br>
            <a:r>
              <a:rPr lang="en-US" altLang="en-US" sz="2200" b="1" dirty="0" smtClean="0">
                <a:cs typeface="Times New Roman" pitchFamily="18" charset="0"/>
              </a:rPr>
              <a:t>endings that can detect stimuli </a:t>
            </a:r>
            <a:br>
              <a:rPr lang="en-US" altLang="en-US" sz="2200" b="1" dirty="0" smtClean="0">
                <a:cs typeface="Times New Roman" pitchFamily="18" charset="0"/>
              </a:rPr>
            </a:br>
            <a:r>
              <a:rPr lang="en-US" altLang="en-US" sz="2200" b="1" dirty="0" smtClean="0">
                <a:cs typeface="Times New Roman" pitchFamily="18" charset="0"/>
              </a:rPr>
              <a:t>(physical quantities) such as </a:t>
            </a:r>
            <a:br>
              <a:rPr lang="en-US" altLang="en-US" sz="2200" b="1" dirty="0" smtClean="0">
                <a:cs typeface="Times New Roman" pitchFamily="18" charset="0"/>
              </a:rPr>
            </a:br>
            <a:r>
              <a:rPr lang="en-US" altLang="en-US" sz="2200" b="1" dirty="0" smtClean="0">
                <a:cs typeface="Times New Roman" pitchFamily="18" charset="0"/>
              </a:rPr>
              <a:t>temperature.</a:t>
            </a:r>
          </a:p>
          <a:p>
            <a:pPr eaLnBrk="1" hangingPunct="1"/>
            <a:r>
              <a:rPr lang="en-US" altLang="en-US" sz="2200" b="1" dirty="0" smtClean="0">
                <a:cs typeface="Times New Roman" pitchFamily="18" charset="0"/>
              </a:rPr>
              <a:t>This </a:t>
            </a:r>
            <a:r>
              <a:rPr lang="en-US" altLang="en-US" sz="2200" b="1" dirty="0" smtClean="0">
                <a:solidFill>
                  <a:schemeClr val="accent1"/>
                </a:solidFill>
                <a:cs typeface="Times New Roman" pitchFamily="18" charset="0"/>
              </a:rPr>
              <a:t>stimulus is converted to </a:t>
            </a:r>
            <a:br>
              <a:rPr lang="en-US" altLang="en-US" sz="2200" b="1" dirty="0" smtClean="0">
                <a:solidFill>
                  <a:schemeClr val="accent1"/>
                </a:solidFill>
                <a:cs typeface="Times New Roman" pitchFamily="18" charset="0"/>
              </a:rPr>
            </a:br>
            <a:r>
              <a:rPr lang="en-US" altLang="en-US" sz="2200" b="1" dirty="0" smtClean="0">
                <a:solidFill>
                  <a:schemeClr val="accent1"/>
                </a:solidFill>
                <a:cs typeface="Times New Roman" pitchFamily="18" charset="0"/>
              </a:rPr>
              <a:t>neuronal impulses </a:t>
            </a:r>
            <a:r>
              <a:rPr lang="en-US" altLang="en-US" sz="2200" b="1" dirty="0" smtClean="0">
                <a:cs typeface="Times New Roman" pitchFamily="18" charset="0"/>
              </a:rPr>
              <a:t>that are sent </a:t>
            </a:r>
            <a:br>
              <a:rPr lang="en-US" altLang="en-US" sz="2200" b="1" dirty="0" smtClean="0">
                <a:cs typeface="Times New Roman" pitchFamily="18" charset="0"/>
              </a:rPr>
            </a:br>
            <a:r>
              <a:rPr lang="en-US" altLang="en-US" sz="2200" b="1" dirty="0" smtClean="0">
                <a:cs typeface="Times New Roman" pitchFamily="18" charset="0"/>
              </a:rPr>
              <a:t>via nerves to a specific region in </a:t>
            </a:r>
            <a:br>
              <a:rPr lang="en-US" altLang="en-US" sz="2200" b="1" dirty="0" smtClean="0">
                <a:cs typeface="Times New Roman" pitchFamily="18" charset="0"/>
              </a:rPr>
            </a:br>
            <a:r>
              <a:rPr lang="en-US" altLang="en-US" sz="2200" b="1" dirty="0" smtClean="0">
                <a:cs typeface="Times New Roman" pitchFamily="18" charset="0"/>
              </a:rPr>
              <a:t>the brain, which interprets it as </a:t>
            </a:r>
            <a:br>
              <a:rPr lang="en-US" altLang="en-US" sz="2200" b="1" dirty="0" smtClean="0">
                <a:cs typeface="Times New Roman" pitchFamily="18" charset="0"/>
              </a:rPr>
            </a:br>
            <a:r>
              <a:rPr lang="en-US" altLang="en-US" sz="2200" b="1" dirty="0" smtClean="0">
                <a:cs typeface="Times New Roman" pitchFamily="18" charset="0"/>
              </a:rPr>
              <a:t>being hot or cold.</a:t>
            </a:r>
          </a:p>
          <a:p>
            <a:pPr eaLnBrk="1" hangingPunct="1"/>
            <a:r>
              <a:rPr lang="en-US" altLang="en-US" sz="2200" b="1" dirty="0" smtClean="0">
                <a:cs typeface="Times New Roman" pitchFamily="18" charset="0"/>
              </a:rPr>
              <a:t>The same happens with pressure and pain signals.</a:t>
            </a:r>
          </a:p>
        </p:txBody>
      </p:sp>
      <p:sp>
        <p:nvSpPr>
          <p:cNvPr id="12293"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8B6F5EE-7FF3-46FB-82D9-95706B8698A1}" type="slidenum">
              <a:rPr lang="en-US" altLang="en-US" smtClean="0">
                <a:solidFill>
                  <a:srgbClr val="FFFFFF"/>
                </a:solidFill>
              </a:rPr>
              <a:pPr eaLnBrk="1" hangingPunct="1"/>
              <a:t>5</a:t>
            </a:fld>
            <a:endParaRPr lang="en-US" altLang="en-US" smtClean="0">
              <a:solidFill>
                <a:srgbClr val="FFFFFF"/>
              </a:solidFill>
            </a:endParaRPr>
          </a:p>
        </p:txBody>
      </p:sp>
      <p:sp>
        <p:nvSpPr>
          <p:cNvPr id="9" name="TextBox 3"/>
          <p:cNvSpPr txBox="1">
            <a:spLocks noChangeArrowheads="1"/>
          </p:cNvSpPr>
          <p:nvPr/>
        </p:nvSpPr>
        <p:spPr bwMode="auto">
          <a:xfrm>
            <a:off x="155576" y="283369"/>
            <a:ext cx="8583612"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dirty="0">
                <a:solidFill>
                  <a:schemeClr val="accent1"/>
                </a:solidFill>
                <a:latin typeface="Calibri" panose="020F0502020204030204" pitchFamily="34" charset="0"/>
                <a:cs typeface="Times New Roman" pitchFamily="18" charset="0"/>
              </a:rPr>
              <a:t>What is a s</a:t>
            </a:r>
            <a:r>
              <a:rPr lang="en-US" altLang="en-US" sz="4400" b="1" dirty="0" smtClean="0">
                <a:solidFill>
                  <a:schemeClr val="accent1"/>
                </a:solidFill>
                <a:latin typeface="Calibri" panose="020F0502020204030204" pitchFamily="34" charset="0"/>
                <a:cs typeface="Times New Roman" pitchFamily="18" charset="0"/>
              </a:rPr>
              <a:t>ensor?</a:t>
            </a:r>
            <a:endParaRPr lang="en-US" altLang="en-US" sz="4400" b="1" dirty="0">
              <a:solidFill>
                <a:schemeClr val="accent1"/>
              </a:solidFill>
              <a:latin typeface="Calibri" panose="020F0502020204030204" pitchFamily="34" charset="0"/>
              <a:cs typeface="Times New Roman" pitchFamily="18" charset="0"/>
            </a:endParaRPr>
          </a:p>
        </p:txBody>
      </p:sp>
      <p:pic>
        <p:nvPicPr>
          <p:cNvPr id="1028" name="Picture 4" descr="Illustration of the carpal tunnel syndr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667000"/>
            <a:ext cx="27432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55576" y="1335636"/>
            <a:ext cx="8583612" cy="52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marL="342900" indent="-342900" eaLnBrk="1" hangingPunct="1">
              <a:spcAft>
                <a:spcPts val="600"/>
              </a:spcAft>
              <a:buFont typeface="Arial" panose="020B0604020202020204" pitchFamily="34" charset="0"/>
              <a:buChar char="•"/>
            </a:pPr>
            <a:r>
              <a:rPr lang="en-US" altLang="en-US" sz="2400" b="1" dirty="0" smtClean="0">
                <a:latin typeface="Calibri" panose="020F0502020204030204" pitchFamily="34" charset="0"/>
                <a:cs typeface="Times New Roman" pitchFamily="18" charset="0"/>
              </a:rPr>
              <a:t>A</a:t>
            </a:r>
            <a:r>
              <a:rPr lang="en-US" altLang="en-US" sz="2400" b="1" dirty="0">
                <a:latin typeface="Calibri" panose="020F0502020204030204" pitchFamily="34" charset="0"/>
                <a:cs typeface="Times New Roman" pitchFamily="18" charset="0"/>
              </a:rPr>
              <a:t> sensor is a device that </a:t>
            </a:r>
            <a:r>
              <a:rPr lang="en-US" altLang="en-US" sz="2400" b="1" i="1" dirty="0">
                <a:latin typeface="Calibri" panose="020F0502020204030204" pitchFamily="34" charset="0"/>
                <a:cs typeface="Times New Roman" pitchFamily="18" charset="0"/>
              </a:rPr>
              <a:t>senses</a:t>
            </a:r>
            <a:r>
              <a:rPr lang="en-US" altLang="en-US" sz="2400" b="1" dirty="0">
                <a:latin typeface="Calibri" panose="020F0502020204030204" pitchFamily="34" charset="0"/>
                <a:cs typeface="Times New Roman" pitchFamily="18" charset="0"/>
              </a:rPr>
              <a:t> or </a:t>
            </a:r>
            <a:r>
              <a:rPr lang="en-US" altLang="en-US" sz="2400" b="1" dirty="0">
                <a:solidFill>
                  <a:schemeClr val="accent1"/>
                </a:solidFill>
                <a:latin typeface="Calibri" panose="020F0502020204030204" pitchFamily="34" charset="0"/>
                <a:cs typeface="Times New Roman" pitchFamily="18" charset="0"/>
              </a:rPr>
              <a:t>detects a signal</a:t>
            </a:r>
            <a:r>
              <a:rPr lang="en-US" altLang="en-US" sz="2400" b="1" dirty="0">
                <a:latin typeface="Calibri" panose="020F0502020204030204" pitchFamily="34" charset="0"/>
                <a:cs typeface="Times New Roman" pitchFamily="18" charset="0"/>
              </a:rPr>
              <a:t>. Signals are forms of energy, and a sensor senses a signal by typically </a:t>
            </a:r>
            <a:r>
              <a:rPr lang="en-US" altLang="en-US" sz="2400" b="1" dirty="0">
                <a:solidFill>
                  <a:schemeClr val="accent1"/>
                </a:solidFill>
                <a:latin typeface="Calibri" panose="020F0502020204030204" pitchFamily="34" charset="0"/>
                <a:cs typeface="Times New Roman" pitchFamily="18" charset="0"/>
              </a:rPr>
              <a:t>converting one form of energy to another</a:t>
            </a:r>
            <a:r>
              <a:rPr lang="en-US" altLang="en-US" sz="2400" b="1" dirty="0">
                <a:latin typeface="Calibri" panose="020F0502020204030204" pitchFamily="34" charset="0"/>
                <a:cs typeface="Times New Roman" pitchFamily="18" charset="0"/>
              </a:rPr>
              <a:t>. This act of converting is </a:t>
            </a:r>
            <a:r>
              <a:rPr lang="en-US" altLang="en-US" sz="2400" b="1" dirty="0">
                <a:solidFill>
                  <a:schemeClr val="accent1"/>
                </a:solidFill>
                <a:latin typeface="Calibri" panose="020F0502020204030204" pitchFamily="34" charset="0"/>
                <a:cs typeface="Times New Roman" pitchFamily="18" charset="0"/>
              </a:rPr>
              <a:t>also called transducing</a:t>
            </a:r>
            <a:r>
              <a:rPr lang="en-US" altLang="en-US" sz="2400" b="1" dirty="0">
                <a:latin typeface="Calibri" panose="020F0502020204030204" pitchFamily="34" charset="0"/>
                <a:cs typeface="Times New Roman" pitchFamily="18" charset="0"/>
              </a:rPr>
              <a:t>, and so sensors are also called </a:t>
            </a:r>
            <a:r>
              <a:rPr lang="en-US" altLang="en-US" sz="2400" b="1" dirty="0">
                <a:solidFill>
                  <a:srgbClr val="FF0000"/>
                </a:solidFill>
                <a:latin typeface="Calibri" panose="020F0502020204030204" pitchFamily="34" charset="0"/>
                <a:cs typeface="Times New Roman" pitchFamily="18" charset="0"/>
              </a:rPr>
              <a:t>transducers</a:t>
            </a:r>
            <a:r>
              <a:rPr lang="en-US" altLang="en-US" sz="2400" b="1" dirty="0">
                <a:latin typeface="Calibri" panose="020F0502020204030204" pitchFamily="34" charset="0"/>
                <a:cs typeface="Times New Roman" pitchFamily="18" charset="0"/>
              </a:rPr>
              <a:t>.</a:t>
            </a:r>
          </a:p>
          <a:p>
            <a:pPr eaLnBrk="1" hangingPunct="1">
              <a:spcAft>
                <a:spcPts val="600"/>
              </a:spcAft>
            </a:pPr>
            <a:r>
              <a:rPr lang="en-US" altLang="en-US" sz="2400" b="1" dirty="0" smtClean="0">
                <a:latin typeface="Calibri" panose="020F0502020204030204" pitchFamily="34" charset="0"/>
                <a:cs typeface="Times New Roman" pitchFamily="18" charset="0"/>
                <a:sym typeface="Wingdings" panose="05000000000000000000" pitchFamily="2" charset="2"/>
              </a:rPr>
              <a:t> </a:t>
            </a:r>
            <a:r>
              <a:rPr lang="en-US" altLang="en-US" sz="2400" b="1" dirty="0" smtClean="0">
                <a:latin typeface="Calibri" panose="020F0502020204030204" pitchFamily="34" charset="0"/>
                <a:cs typeface="Times New Roman" pitchFamily="18" charset="0"/>
              </a:rPr>
              <a:t>So</a:t>
            </a:r>
            <a:r>
              <a:rPr lang="en-US" altLang="en-US" sz="2400" b="1" dirty="0">
                <a:latin typeface="Calibri" panose="020F0502020204030204" pitchFamily="34" charset="0"/>
                <a:cs typeface="Times New Roman" pitchFamily="18" charset="0"/>
              </a:rPr>
              <a:t>, a transducer is a device that converts one signal to another. </a:t>
            </a:r>
            <a:endParaRPr lang="en-US" altLang="en-US" sz="2400" b="1" dirty="0" smtClean="0">
              <a:latin typeface="Calibri" panose="020F0502020204030204" pitchFamily="34" charset="0"/>
              <a:cs typeface="Times New Roman" pitchFamily="18" charset="0"/>
            </a:endParaRPr>
          </a:p>
          <a:p>
            <a:pPr marL="342900" indent="-342900" eaLnBrk="1" hangingPunct="1">
              <a:spcAft>
                <a:spcPts val="600"/>
              </a:spcAft>
              <a:buFont typeface="Arial" panose="020B0604020202020204" pitchFamily="34" charset="0"/>
              <a:buChar char="•"/>
            </a:pPr>
            <a:r>
              <a:rPr lang="en-US" altLang="en-US" sz="2400" b="1" dirty="0" smtClean="0">
                <a:solidFill>
                  <a:srgbClr val="7030A0"/>
                </a:solidFill>
                <a:latin typeface="Calibri" panose="020F0502020204030204" pitchFamily="34" charset="0"/>
                <a:cs typeface="Times New Roman" pitchFamily="18" charset="0"/>
              </a:rPr>
              <a:t>Examples: </a:t>
            </a:r>
            <a:r>
              <a:rPr lang="en-US" altLang="en-US" sz="2400" b="1" dirty="0" smtClean="0">
                <a:latin typeface="Calibri" panose="020F0502020204030204" pitchFamily="34" charset="0"/>
                <a:cs typeface="Times New Roman" pitchFamily="18" charset="0"/>
              </a:rPr>
              <a:t>A </a:t>
            </a:r>
            <a:r>
              <a:rPr lang="en-US" altLang="en-US" sz="2400" b="1" dirty="0">
                <a:latin typeface="Calibri" panose="020F0502020204030204" pitchFamily="34" charset="0"/>
                <a:cs typeface="Times New Roman" pitchFamily="18" charset="0"/>
              </a:rPr>
              <a:t>microphone converts sound to electricity, </a:t>
            </a:r>
            <a:r>
              <a:rPr lang="en-US" altLang="en-US" sz="2400" b="1" dirty="0" smtClean="0">
                <a:latin typeface="Calibri" panose="020F0502020204030204" pitchFamily="34" charset="0"/>
                <a:cs typeface="Times New Roman" pitchFamily="18" charset="0"/>
              </a:rPr>
              <a:t>a car speedometer converts wheel rotation to </a:t>
            </a:r>
            <a:r>
              <a:rPr lang="en-US" altLang="en-US" sz="2400" b="1" dirty="0">
                <a:latin typeface="Calibri" panose="020F0502020204030204" pitchFamily="34" charset="0"/>
                <a:cs typeface="Times New Roman" pitchFamily="18" charset="0"/>
              </a:rPr>
              <a:t>a speed reading. </a:t>
            </a:r>
            <a:r>
              <a:rPr lang="en-US" altLang="en-US" sz="2400" b="1" dirty="0" smtClean="0">
                <a:latin typeface="Calibri" panose="020F0502020204030204" pitchFamily="34" charset="0"/>
                <a:cs typeface="Times New Roman" pitchFamily="18" charset="0"/>
              </a:rPr>
              <a:t>These signals are sent </a:t>
            </a:r>
            <a:r>
              <a:rPr lang="en-US" altLang="en-US" sz="2400" b="1" dirty="0">
                <a:latin typeface="Calibri" panose="020F0502020204030204" pitchFamily="34" charset="0"/>
                <a:cs typeface="Times New Roman" pitchFamily="18" charset="0"/>
              </a:rPr>
              <a:t>to the computer </a:t>
            </a:r>
            <a:r>
              <a:rPr lang="en-US" altLang="en-US" sz="2400" b="1" dirty="0" smtClean="0">
                <a:latin typeface="Calibri" panose="020F0502020204030204" pitchFamily="34" charset="0"/>
                <a:cs typeface="Times New Roman" pitchFamily="18" charset="0"/>
              </a:rPr>
              <a:t>(or </a:t>
            </a:r>
            <a:r>
              <a:rPr lang="en-US" altLang="en-US" sz="2400" b="1" dirty="0">
                <a:latin typeface="Calibri" panose="020F0502020204030204" pitchFamily="34" charset="0"/>
                <a:cs typeface="Times New Roman" pitchFamily="18" charset="0"/>
              </a:rPr>
              <a:t>the </a:t>
            </a:r>
            <a:r>
              <a:rPr lang="en-US" altLang="en-US" sz="2400" b="1" dirty="0" smtClean="0">
                <a:latin typeface="Calibri" panose="020F0502020204030204" pitchFamily="34" charset="0"/>
                <a:cs typeface="Times New Roman" pitchFamily="18" charset="0"/>
              </a:rPr>
              <a:t>brain).  </a:t>
            </a:r>
            <a:endParaRPr lang="en-US" altLang="en-US" sz="2400" b="1" dirty="0">
              <a:latin typeface="Calibri" panose="020F0502020204030204" pitchFamily="34" charset="0"/>
              <a:cs typeface="Times New Roman" pitchFamily="18" charset="0"/>
            </a:endParaRPr>
          </a:p>
          <a:p>
            <a:pPr eaLnBrk="1" hangingPunct="1">
              <a:spcAft>
                <a:spcPts val="600"/>
              </a:spcAft>
            </a:pPr>
            <a:r>
              <a:rPr lang="en-US" altLang="en-US" sz="2400" b="1" dirty="0" smtClean="0">
                <a:latin typeface="Calibri" panose="020F0502020204030204" pitchFamily="34" charset="0"/>
                <a:cs typeface="Times New Roman" pitchFamily="18" charset="0"/>
                <a:sym typeface="Wingdings" panose="05000000000000000000" pitchFamily="2" charset="2"/>
              </a:rPr>
              <a:t> </a:t>
            </a:r>
            <a:r>
              <a:rPr lang="en-US" altLang="en-US" sz="2400" b="1" dirty="0" smtClean="0">
                <a:latin typeface="Calibri" panose="020F0502020204030204" pitchFamily="34" charset="0"/>
                <a:cs typeface="Times New Roman" pitchFamily="18" charset="0"/>
              </a:rPr>
              <a:t>So</a:t>
            </a:r>
            <a:r>
              <a:rPr lang="en-US" altLang="en-US" sz="2400" b="1" dirty="0">
                <a:latin typeface="Calibri" panose="020F0502020204030204" pitchFamily="34" charset="0"/>
                <a:cs typeface="Times New Roman" pitchFamily="18" charset="0"/>
              </a:rPr>
              <a:t>, a sensor is also called a transducer.</a:t>
            </a:r>
          </a:p>
          <a:p>
            <a:pPr eaLnBrk="1" hangingPunct="1"/>
            <a:endParaRPr lang="en-US" altLang="en-US" sz="2000" b="1" dirty="0">
              <a:latin typeface="Calibri" panose="020F0502020204030204" pitchFamily="34" charset="0"/>
              <a:cs typeface="Times New Roman" pitchFamily="18" charset="0"/>
            </a:endParaRPr>
          </a:p>
          <a:p>
            <a:pPr eaLnBrk="1" hangingPunct="1"/>
            <a:r>
              <a:rPr lang="en-US" altLang="en-US" sz="2000" b="1" dirty="0">
                <a:latin typeface="Calibri" panose="020F0502020204030204" pitchFamily="34" charset="0"/>
                <a:cs typeface="Times New Roman" pitchFamily="18" charset="0"/>
              </a:rPr>
              <a:t>P</a:t>
            </a:r>
            <a:r>
              <a:rPr lang="en-US" altLang="en-US" sz="2000" b="1" dirty="0" smtClean="0">
                <a:latin typeface="Calibri" panose="020F0502020204030204" pitchFamily="34" charset="0"/>
                <a:cs typeface="Times New Roman" pitchFamily="18" charset="0"/>
              </a:rPr>
              <a:t>hysics and engineering concepts are </a:t>
            </a:r>
            <a:r>
              <a:rPr lang="en-US" altLang="en-US" sz="2000" b="1" dirty="0">
                <a:latin typeface="Calibri" panose="020F0502020204030204" pitchFamily="34" charset="0"/>
                <a:cs typeface="Times New Roman" pitchFamily="18" charset="0"/>
              </a:rPr>
              <a:t>used to develop a variety </a:t>
            </a:r>
            <a:r>
              <a:rPr lang="en-US" altLang="en-US" sz="2000" b="1" dirty="0" smtClean="0">
                <a:latin typeface="Calibri" panose="020F0502020204030204" pitchFamily="34" charset="0"/>
                <a:cs typeface="Times New Roman" pitchFamily="18" charset="0"/>
              </a:rPr>
              <a:t>of transducers, which </a:t>
            </a:r>
            <a:r>
              <a:rPr lang="en-US" altLang="en-US" sz="2000" b="1" dirty="0">
                <a:latin typeface="Calibri" panose="020F0502020204030204" pitchFamily="34" charset="0"/>
                <a:cs typeface="Times New Roman" pitchFamily="18" charset="0"/>
              </a:rPr>
              <a:t>you will </a:t>
            </a:r>
            <a:r>
              <a:rPr lang="en-US" altLang="en-US" sz="2000" b="1" dirty="0" smtClean="0">
                <a:latin typeface="Calibri" panose="020F0502020204030204" pitchFamily="34" charset="0"/>
                <a:cs typeface="Times New Roman" pitchFamily="18" charset="0"/>
              </a:rPr>
              <a:t>learn about </a:t>
            </a:r>
            <a:r>
              <a:rPr lang="en-US" altLang="en-US" sz="2000" b="1" dirty="0">
                <a:latin typeface="Calibri" panose="020F0502020204030204" pitchFamily="34" charset="0"/>
                <a:cs typeface="Times New Roman" pitchFamily="18" charset="0"/>
              </a:rPr>
              <a:t>later. For instance, a type of pressure sensor </a:t>
            </a:r>
            <a:r>
              <a:rPr lang="en-US" altLang="en-US" sz="2000" b="1" dirty="0" smtClean="0">
                <a:latin typeface="Calibri" panose="020F0502020204030204" pitchFamily="34" charset="0"/>
                <a:cs typeface="Times New Roman" pitchFamily="18" charset="0"/>
              </a:rPr>
              <a:t>converts </a:t>
            </a:r>
            <a:r>
              <a:rPr lang="en-US" altLang="en-US" sz="2000" b="1" dirty="0">
                <a:latin typeface="Calibri" panose="020F0502020204030204" pitchFamily="34" charset="0"/>
                <a:cs typeface="Times New Roman" pitchFamily="18" charset="0"/>
              </a:rPr>
              <a:t>strain (stretch) into an electrical signal.</a:t>
            </a:r>
          </a:p>
          <a:p>
            <a:pPr eaLnBrk="1" hangingPunct="1"/>
            <a:endParaRPr lang="en-US" altLang="en-US" b="1" i="1" dirty="0">
              <a:latin typeface="Calibri" panose="020F0502020204030204" pitchFamily="34" charset="0"/>
            </a:endParaRPr>
          </a:p>
        </p:txBody>
      </p:sp>
      <p:sp>
        <p:nvSpPr>
          <p:cNvPr id="1331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2288534A-52FA-4B19-A058-AD7DB9FBFD10}" type="slidenum">
              <a:rPr lang="en-US" altLang="en-US" smtClean="0">
                <a:solidFill>
                  <a:srgbClr val="FFFFFF"/>
                </a:solidFill>
              </a:rPr>
              <a:pPr eaLnBrk="1" hangingPunct="1"/>
              <a:t>6</a:t>
            </a:fld>
            <a:endParaRPr lang="en-US" altLang="en-US" smtClean="0">
              <a:solidFill>
                <a:srgbClr val="FFFFFF"/>
              </a:solidFill>
            </a:endParaRPr>
          </a:p>
        </p:txBody>
      </p:sp>
      <p:sp>
        <p:nvSpPr>
          <p:cNvPr id="4" name="TextBox 3"/>
          <p:cNvSpPr txBox="1">
            <a:spLocks noChangeArrowheads="1"/>
          </p:cNvSpPr>
          <p:nvPr/>
        </p:nvSpPr>
        <p:spPr bwMode="auto">
          <a:xfrm>
            <a:off x="155576" y="283369"/>
            <a:ext cx="8583612"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dirty="0">
                <a:solidFill>
                  <a:schemeClr val="accent1"/>
                </a:solidFill>
                <a:latin typeface="Calibri" panose="020F0502020204030204" pitchFamily="34" charset="0"/>
                <a:cs typeface="Times New Roman" pitchFamily="18" charset="0"/>
              </a:rPr>
              <a:t>What is a </a:t>
            </a:r>
            <a:r>
              <a:rPr lang="en-US" altLang="en-US" sz="4400" b="1" dirty="0" smtClean="0">
                <a:solidFill>
                  <a:schemeClr val="accent1"/>
                </a:solidFill>
                <a:latin typeface="Calibri" panose="020F0502020204030204" pitchFamily="34" charset="0"/>
                <a:cs typeface="Times New Roman" pitchFamily="18" charset="0"/>
              </a:rPr>
              <a:t>transducer?</a:t>
            </a:r>
            <a:endParaRPr lang="en-US" altLang="en-US" sz="4400" b="1" dirty="0">
              <a:solidFill>
                <a:schemeClr val="accent1"/>
              </a:solidFill>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1"/>
          <p:cNvSpPr txBox="1">
            <a:spLocks noChangeArrowheads="1"/>
          </p:cNvSpPr>
          <p:nvPr/>
        </p:nvSpPr>
        <p:spPr bwMode="auto">
          <a:xfrm>
            <a:off x="152400" y="163513"/>
            <a:ext cx="85867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dirty="0">
                <a:solidFill>
                  <a:schemeClr val="accent1"/>
                </a:solidFill>
                <a:latin typeface="Calibri" panose="020F0502020204030204" pitchFamily="34" charset="0"/>
                <a:cs typeface="Times New Roman" pitchFamily="18" charset="0"/>
              </a:rPr>
              <a:t>Sensors provide information to make </a:t>
            </a:r>
            <a:r>
              <a:rPr lang="en-US" altLang="en-US" sz="4000" b="1" dirty="0" smtClean="0">
                <a:solidFill>
                  <a:schemeClr val="accent1"/>
                </a:solidFill>
                <a:latin typeface="Calibri" panose="020F0502020204030204" pitchFamily="34" charset="0"/>
                <a:cs typeface="Times New Roman" pitchFamily="18" charset="0"/>
              </a:rPr>
              <a:t>decisions: </a:t>
            </a:r>
            <a:r>
              <a:rPr lang="en-US" altLang="en-US" sz="4000" b="1" dirty="0" smtClean="0">
                <a:solidFill>
                  <a:srgbClr val="7030A0"/>
                </a:solidFill>
                <a:latin typeface="Calibri" panose="020F0502020204030204" pitchFamily="34" charset="0"/>
                <a:cs typeface="Times New Roman" pitchFamily="18" charset="0"/>
              </a:rPr>
              <a:t>from stimulus to response</a:t>
            </a:r>
            <a:endParaRPr lang="en-US" altLang="en-US" sz="4000" b="1" dirty="0">
              <a:solidFill>
                <a:srgbClr val="7030A0"/>
              </a:solidFill>
              <a:latin typeface="Calibri" panose="020F0502020204030204" pitchFamily="34" charset="0"/>
              <a:cs typeface="Times New Roman" pitchFamily="18" charset="0"/>
            </a:endParaRPr>
          </a:p>
        </p:txBody>
      </p:sp>
      <p:sp>
        <p:nvSpPr>
          <p:cNvPr id="13" name="Text Box 20"/>
          <p:cNvSpPr txBox="1">
            <a:spLocks noChangeArrowheads="1"/>
          </p:cNvSpPr>
          <p:nvPr/>
        </p:nvSpPr>
        <p:spPr bwMode="auto">
          <a:xfrm>
            <a:off x="254000" y="1676400"/>
            <a:ext cx="8305800" cy="4953000"/>
          </a:xfrm>
          <a:prstGeom prst="rect">
            <a:avLst/>
          </a:prstGeom>
          <a:noFill/>
          <a:ln w="9525">
            <a:noFill/>
            <a:miter lim="800000"/>
            <a:headEnd/>
            <a:tailEnd/>
          </a:ln>
          <a:effectLst/>
        </p:spPr>
        <p:txBody>
          <a:bodyPr>
            <a:noAutofit/>
          </a:bodyPr>
          <a:lstStyle/>
          <a:p>
            <a:pPr algn="ctr">
              <a:spcBef>
                <a:spcPct val="50000"/>
              </a:spcBef>
              <a:defRPr/>
            </a:pPr>
            <a:r>
              <a:rPr lang="en-GB" sz="2000" b="1" dirty="0" smtClean="0">
                <a:solidFill>
                  <a:srgbClr val="FF0000"/>
                </a:solidFill>
                <a:latin typeface="Calibri" panose="020F0502020204030204" pitchFamily="34" charset="0"/>
                <a:cs typeface="Times New Roman" pitchFamily="18" charset="0"/>
              </a:rPr>
              <a:t>stimulus &gt; sensor &gt; coordinator &gt; effector &gt; response</a:t>
            </a:r>
          </a:p>
          <a:p>
            <a:pPr algn="ctr">
              <a:spcBef>
                <a:spcPct val="50000"/>
              </a:spcBef>
              <a:defRPr/>
            </a:pPr>
            <a:r>
              <a:rPr lang="en-GB" sz="2000" b="1" dirty="0" smtClean="0">
                <a:latin typeface="Calibri" panose="020F0502020204030204" pitchFamily="34" charset="0"/>
                <a:cs typeface="Times New Roman" pitchFamily="18" charset="0"/>
              </a:rPr>
              <a:t>touch &gt; pain receptor &gt; nervous system &gt; muscle &gt; movement</a:t>
            </a:r>
          </a:p>
          <a:p>
            <a:pPr>
              <a:spcBef>
                <a:spcPct val="50000"/>
              </a:spcBef>
              <a:defRPr/>
            </a:pPr>
            <a:endParaRPr lang="en-GB" sz="1000" b="1" dirty="0">
              <a:latin typeface="Calibri" panose="020F0502020204030204" pitchFamily="34" charset="0"/>
              <a:cs typeface="Times New Roman" pitchFamily="18" charset="0"/>
            </a:endParaRPr>
          </a:p>
          <a:p>
            <a:pPr lvl="0">
              <a:spcBef>
                <a:spcPct val="50000"/>
              </a:spcBef>
              <a:defRPr/>
            </a:pPr>
            <a:r>
              <a:rPr lang="en-GB" sz="2000" b="1" dirty="0" smtClean="0">
                <a:latin typeface="Calibri" panose="020F0502020204030204" pitchFamily="34" charset="0"/>
                <a:cs typeface="Times New Roman" pitchFamily="18" charset="0"/>
              </a:rPr>
              <a:t>The sequence </a:t>
            </a:r>
            <a:r>
              <a:rPr lang="en-GB" sz="2000" b="1" dirty="0">
                <a:latin typeface="Calibri" panose="020F0502020204030204" pitchFamily="34" charset="0"/>
                <a:cs typeface="Times New Roman" pitchFamily="18" charset="0"/>
              </a:rPr>
              <a:t>of steps </a:t>
            </a:r>
            <a:r>
              <a:rPr lang="en-GB" sz="2000" b="1" dirty="0" smtClean="0">
                <a:latin typeface="Calibri" panose="020F0502020204030204" pitchFamily="34" charset="0"/>
                <a:cs typeface="Times New Roman" pitchFamily="18" charset="0"/>
              </a:rPr>
              <a:t>above describes what </a:t>
            </a:r>
            <a:r>
              <a:rPr lang="en-GB" sz="2000" b="1" dirty="0">
                <a:latin typeface="Calibri" panose="020F0502020204030204" pitchFamily="34" charset="0"/>
                <a:cs typeface="Times New Roman" pitchFamily="18" charset="0"/>
              </a:rPr>
              <a:t>happens when you touch something </a:t>
            </a:r>
            <a:r>
              <a:rPr lang="en-GB" sz="2000" b="1" dirty="0" smtClean="0">
                <a:latin typeface="Calibri" panose="020F0502020204030204" pitchFamily="34" charset="0"/>
                <a:cs typeface="Times New Roman" pitchFamily="18" charset="0"/>
              </a:rPr>
              <a:t>hot</a:t>
            </a:r>
            <a:r>
              <a:rPr lang="en-US" sz="2000" b="1" dirty="0" smtClean="0"/>
              <a:t>—</a:t>
            </a:r>
            <a:r>
              <a:rPr lang="en-GB" sz="2000" b="1" dirty="0" smtClean="0">
                <a:latin typeface="Calibri" panose="020F0502020204030204" pitchFamily="34" charset="0"/>
                <a:cs typeface="Times New Roman" pitchFamily="18" charset="0"/>
              </a:rPr>
              <a:t>the </a:t>
            </a:r>
            <a:r>
              <a:rPr lang="en-GB" sz="2000" b="1" dirty="0">
                <a:solidFill>
                  <a:srgbClr val="FF0000"/>
                </a:solidFill>
                <a:latin typeface="Calibri" panose="020F0502020204030204" pitchFamily="34" charset="0"/>
                <a:cs typeface="Times New Roman" pitchFamily="18" charset="0"/>
              </a:rPr>
              <a:t>stimulus</a:t>
            </a:r>
            <a:r>
              <a:rPr lang="en-GB" sz="2000" b="1" dirty="0">
                <a:latin typeface="Calibri" panose="020F0502020204030204" pitchFamily="34" charset="0"/>
                <a:cs typeface="Times New Roman" pitchFamily="18" charset="0"/>
              </a:rPr>
              <a:t> is touch, the </a:t>
            </a:r>
            <a:r>
              <a:rPr lang="en-GB" sz="2000" b="1" dirty="0">
                <a:solidFill>
                  <a:srgbClr val="FF0000"/>
                </a:solidFill>
                <a:latin typeface="Calibri" panose="020F0502020204030204" pitchFamily="34" charset="0"/>
                <a:cs typeface="Times New Roman" pitchFamily="18" charset="0"/>
              </a:rPr>
              <a:t>sensor </a:t>
            </a:r>
            <a:r>
              <a:rPr lang="en-GB" sz="2000" b="1" dirty="0">
                <a:latin typeface="Calibri" panose="020F0502020204030204" pitchFamily="34" charset="0"/>
                <a:cs typeface="Times New Roman" pitchFamily="18" charset="0"/>
              </a:rPr>
              <a:t>is the temperature </a:t>
            </a:r>
            <a:r>
              <a:rPr lang="en-GB" sz="2000" b="1" dirty="0" smtClean="0">
                <a:latin typeface="Calibri" panose="020F0502020204030204" pitchFamily="34" charset="0"/>
                <a:cs typeface="Times New Roman" pitchFamily="18" charset="0"/>
              </a:rPr>
              <a:t>receptor </a:t>
            </a:r>
            <a:r>
              <a:rPr lang="en-GB" sz="2000" b="1" dirty="0">
                <a:latin typeface="Calibri" panose="020F0502020204030204" pitchFamily="34" charset="0"/>
                <a:cs typeface="Times New Roman" pitchFamily="18" charset="0"/>
              </a:rPr>
              <a:t>on your finger that senses it and relays it to the nervous system (spinal cord and brain</a:t>
            </a:r>
            <a:r>
              <a:rPr lang="en-GB" sz="2000" b="1" dirty="0" smtClean="0">
                <a:latin typeface="Calibri" panose="020F0502020204030204" pitchFamily="34" charset="0"/>
                <a:cs typeface="Times New Roman" pitchFamily="18" charset="0"/>
              </a:rPr>
              <a:t>), </a:t>
            </a:r>
            <a:r>
              <a:rPr lang="en-GB" sz="2000" b="1" dirty="0">
                <a:latin typeface="Calibri" panose="020F0502020204030204" pitchFamily="34" charset="0"/>
                <a:cs typeface="Times New Roman" pitchFamily="18" charset="0"/>
              </a:rPr>
              <a:t>which is the </a:t>
            </a:r>
            <a:r>
              <a:rPr lang="en-GB" sz="2000" b="1" dirty="0">
                <a:solidFill>
                  <a:srgbClr val="FF0000"/>
                </a:solidFill>
                <a:latin typeface="Calibri" panose="020F0502020204030204" pitchFamily="34" charset="0"/>
                <a:cs typeface="Times New Roman" pitchFamily="18" charset="0"/>
              </a:rPr>
              <a:t>coordinator</a:t>
            </a:r>
            <a:r>
              <a:rPr lang="en-GB" sz="2000" b="1" dirty="0">
                <a:latin typeface="Calibri" panose="020F0502020204030204" pitchFamily="34" charset="0"/>
                <a:cs typeface="Times New Roman" pitchFamily="18" charset="0"/>
              </a:rPr>
              <a:t>. The coordinator makes the decision of how to react, and then commands the hand muscles </a:t>
            </a:r>
            <a:r>
              <a:rPr lang="en-GB" sz="2000" b="1" dirty="0" smtClean="0">
                <a:latin typeface="Calibri" panose="020F0502020204030204" pitchFamily="34" charset="0"/>
                <a:cs typeface="Times New Roman" pitchFamily="18" charset="0"/>
              </a:rPr>
              <a:t>(the </a:t>
            </a:r>
            <a:r>
              <a:rPr lang="en-GB" sz="2000" b="1" dirty="0">
                <a:solidFill>
                  <a:srgbClr val="FF0000"/>
                </a:solidFill>
                <a:latin typeface="Calibri" panose="020F0502020204030204" pitchFamily="34" charset="0"/>
                <a:cs typeface="Times New Roman" pitchFamily="18" charset="0"/>
              </a:rPr>
              <a:t>effector</a:t>
            </a:r>
            <a:r>
              <a:rPr lang="en-GB" sz="2000" b="1" dirty="0">
                <a:latin typeface="Calibri" panose="020F0502020204030204" pitchFamily="34" charset="0"/>
                <a:cs typeface="Times New Roman" pitchFamily="18" charset="0"/>
              </a:rPr>
              <a:t>) to jerk back quickly.  </a:t>
            </a:r>
            <a:endParaRPr lang="en-GB" sz="2000" b="1" dirty="0" smtClean="0">
              <a:latin typeface="Calibri" panose="020F0502020204030204" pitchFamily="34" charset="0"/>
              <a:cs typeface="Times New Roman" pitchFamily="18" charset="0"/>
            </a:endParaRPr>
          </a:p>
          <a:p>
            <a:pPr lvl="0">
              <a:spcBef>
                <a:spcPct val="50000"/>
              </a:spcBef>
              <a:defRPr/>
            </a:pPr>
            <a:r>
              <a:rPr lang="en-GB" sz="2000" b="1" dirty="0" smtClean="0">
                <a:latin typeface="Calibri" panose="020F0502020204030204" pitchFamily="34" charset="0"/>
                <a:cs typeface="Times New Roman" pitchFamily="18" charset="0"/>
              </a:rPr>
              <a:t>In summary: We </a:t>
            </a:r>
            <a:r>
              <a:rPr lang="en-GB" sz="2000" b="1" dirty="0">
                <a:latin typeface="Calibri" panose="020F0502020204030204" pitchFamily="34" charset="0"/>
                <a:cs typeface="Times New Roman" pitchFamily="18" charset="0"/>
              </a:rPr>
              <a:t>go from </a:t>
            </a:r>
            <a:r>
              <a:rPr lang="en-GB" sz="2000" b="1" dirty="0">
                <a:solidFill>
                  <a:srgbClr val="FF0000"/>
                </a:solidFill>
                <a:latin typeface="Calibri" panose="020F0502020204030204" pitchFamily="34" charset="0"/>
                <a:cs typeface="Times New Roman" pitchFamily="18" charset="0"/>
              </a:rPr>
              <a:t>stimulus </a:t>
            </a:r>
            <a:r>
              <a:rPr lang="en-GB" sz="2000" b="1" dirty="0">
                <a:latin typeface="Calibri" panose="020F0502020204030204" pitchFamily="34" charset="0"/>
                <a:cs typeface="Times New Roman" pitchFamily="18" charset="0"/>
              </a:rPr>
              <a:t>(touch) </a:t>
            </a:r>
            <a:r>
              <a:rPr lang="en-GB" sz="2000" b="1" dirty="0">
                <a:solidFill>
                  <a:srgbClr val="FF0000"/>
                </a:solidFill>
                <a:latin typeface="Calibri" panose="020F0502020204030204" pitchFamily="34" charset="0"/>
                <a:cs typeface="Times New Roman" pitchFamily="18" charset="0"/>
              </a:rPr>
              <a:t>to</a:t>
            </a:r>
            <a:r>
              <a:rPr lang="en-GB" sz="2000" b="1" dirty="0">
                <a:latin typeface="Calibri" panose="020F0502020204030204" pitchFamily="34" charset="0"/>
                <a:cs typeface="Times New Roman" pitchFamily="18" charset="0"/>
              </a:rPr>
              <a:t> response (</a:t>
            </a:r>
            <a:r>
              <a:rPr lang="en-GB" sz="2000" b="1" dirty="0">
                <a:solidFill>
                  <a:srgbClr val="FF0000"/>
                </a:solidFill>
                <a:latin typeface="Calibri" panose="020F0502020204030204" pitchFamily="34" charset="0"/>
                <a:cs typeface="Times New Roman" pitchFamily="18" charset="0"/>
              </a:rPr>
              <a:t>movement </a:t>
            </a:r>
            <a:r>
              <a:rPr lang="en-GB" sz="2000" b="1" dirty="0">
                <a:latin typeface="Calibri" panose="020F0502020204030204" pitchFamily="34" charset="0"/>
                <a:cs typeface="Times New Roman" pitchFamily="18" charset="0"/>
              </a:rPr>
              <a:t>of hand</a:t>
            </a:r>
            <a:r>
              <a:rPr lang="en-GB" sz="2000" b="1" dirty="0" smtClean="0">
                <a:latin typeface="Calibri" panose="020F0502020204030204" pitchFamily="34" charset="0"/>
                <a:cs typeface="Times New Roman" pitchFamily="18" charset="0"/>
              </a:rPr>
              <a:t>).</a:t>
            </a:r>
            <a:endParaRPr lang="en-GB" sz="1000" b="1" dirty="0">
              <a:latin typeface="Calibri" panose="020F0502020204030204" pitchFamily="34" charset="0"/>
              <a:cs typeface="Times New Roman" pitchFamily="18" charset="0"/>
            </a:endParaRPr>
          </a:p>
          <a:p>
            <a:pPr>
              <a:spcBef>
                <a:spcPct val="50000"/>
              </a:spcBef>
              <a:defRPr/>
            </a:pPr>
            <a:r>
              <a:rPr lang="en-GB" sz="2000" b="1" dirty="0" smtClean="0">
                <a:solidFill>
                  <a:srgbClr val="7030A0"/>
                </a:solidFill>
                <a:latin typeface="Calibri" panose="020F0502020204030204" pitchFamily="34" charset="0"/>
                <a:cs typeface="Times New Roman" pitchFamily="18" charset="0"/>
              </a:rPr>
              <a:t>Do This: </a:t>
            </a:r>
            <a:r>
              <a:rPr lang="en-GB" sz="2000" b="1" dirty="0" smtClean="0">
                <a:latin typeface="Calibri" panose="020F0502020204030204" pitchFamily="34" charset="0"/>
                <a:cs typeface="Times New Roman" pitchFamily="18" charset="0"/>
              </a:rPr>
              <a:t>Sketch </a:t>
            </a:r>
            <a:r>
              <a:rPr lang="en-GB" sz="2000" b="1" dirty="0">
                <a:latin typeface="Calibri" panose="020F0502020204030204" pitchFamily="34" charset="0"/>
                <a:cs typeface="Times New Roman" pitchFamily="18" charset="0"/>
              </a:rPr>
              <a:t>out </a:t>
            </a:r>
            <a:r>
              <a:rPr lang="en-GB" sz="2000" b="1" dirty="0" smtClean="0">
                <a:latin typeface="Calibri" panose="020F0502020204030204" pitchFamily="34" charset="0"/>
                <a:cs typeface="Times New Roman" pitchFamily="18" charset="0"/>
              </a:rPr>
              <a:t>the stimulus-to-response </a:t>
            </a:r>
            <a:r>
              <a:rPr lang="en-GB" sz="2000" b="1" dirty="0">
                <a:latin typeface="Calibri" panose="020F0502020204030204" pitchFamily="34" charset="0"/>
                <a:cs typeface="Times New Roman" pitchFamily="18" charset="0"/>
              </a:rPr>
              <a:t>sequence for how this might be implemented in a </a:t>
            </a:r>
            <a:r>
              <a:rPr lang="en-GB" sz="2000" b="1" dirty="0" smtClean="0">
                <a:latin typeface="Calibri" panose="020F0502020204030204" pitchFamily="34" charset="0"/>
                <a:cs typeface="Times New Roman" pitchFamily="18" charset="0"/>
              </a:rPr>
              <a:t>robot. Identify </a:t>
            </a:r>
            <a:r>
              <a:rPr lang="en-GB" sz="2000" b="1" dirty="0">
                <a:latin typeface="Calibri" panose="020F0502020204030204" pitchFamily="34" charset="0"/>
                <a:cs typeface="Times New Roman" pitchFamily="18" charset="0"/>
              </a:rPr>
              <a:t>all the </a:t>
            </a:r>
            <a:r>
              <a:rPr lang="en-GB" sz="2000" b="1" dirty="0" smtClean="0">
                <a:latin typeface="Calibri" panose="020F0502020204030204" pitchFamily="34" charset="0"/>
                <a:cs typeface="Times New Roman" pitchFamily="18" charset="0"/>
              </a:rPr>
              <a:t>components, </a:t>
            </a:r>
            <a:r>
              <a:rPr lang="en-GB" sz="2000" b="1" dirty="0">
                <a:latin typeface="Calibri" panose="020F0502020204030204" pitchFamily="34" charset="0"/>
                <a:cs typeface="Times New Roman" pitchFamily="18" charset="0"/>
              </a:rPr>
              <a:t>as in the example </a:t>
            </a:r>
            <a:r>
              <a:rPr lang="en-GB" sz="2000" b="1" dirty="0" smtClean="0">
                <a:latin typeface="Calibri" panose="020F0502020204030204" pitchFamily="34" charset="0"/>
                <a:cs typeface="Times New Roman" pitchFamily="18" charset="0"/>
              </a:rPr>
              <a:t>above. </a:t>
            </a:r>
            <a:r>
              <a:rPr lang="en-GB" sz="2000" b="1" dirty="0" smtClean="0">
                <a:solidFill>
                  <a:schemeClr val="bg1">
                    <a:lumMod val="50000"/>
                  </a:schemeClr>
                </a:solidFill>
                <a:latin typeface="Calibri" panose="020F0502020204030204" pitchFamily="34" charset="0"/>
                <a:cs typeface="Times New Roman" pitchFamily="18" charset="0"/>
              </a:rPr>
              <a:t>(Answers on slide 26)</a:t>
            </a:r>
            <a:endParaRPr lang="en-GB" sz="2000" b="1" dirty="0">
              <a:solidFill>
                <a:schemeClr val="bg1">
                  <a:lumMod val="50000"/>
                </a:schemeClr>
              </a:solidFill>
              <a:latin typeface="Calibri" panose="020F0502020204030204" pitchFamily="34" charset="0"/>
              <a:cs typeface="Times New Roman" pitchFamily="18" charset="0"/>
            </a:endParaRP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5B849DC-718A-49E3-B1FA-20FABE81A03C}" type="slidenum">
              <a:rPr lang="en-US" altLang="en-US" smtClean="0">
                <a:solidFill>
                  <a:srgbClr val="FFFFFF"/>
                </a:solidFill>
              </a:rPr>
              <a:pPr eaLnBrk="1" hangingPunct="1"/>
              <a:t>7</a:t>
            </a:fld>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228600" y="1219200"/>
            <a:ext cx="8510588" cy="5410200"/>
          </a:xfrm>
        </p:spPr>
        <p:txBody>
          <a:bodyPr/>
          <a:lstStyle/>
          <a:p>
            <a:pPr eaLnBrk="1" hangingPunct="1">
              <a:buFont typeface="Wingdings 3" pitchFamily="18" charset="2"/>
              <a:buChar char=""/>
            </a:pPr>
            <a:r>
              <a:rPr lang="en-US" altLang="en-US" sz="2000" b="1" dirty="0" smtClean="0">
                <a:cs typeface="Times New Roman" pitchFamily="18" charset="0"/>
              </a:rPr>
              <a:t>Your sensory organs (eyes, ears, nose and skin) provide information to your brain so that it can make decisions. They work in a manner similar to the working of robot sensors. Your brain </a:t>
            </a:r>
            <a:r>
              <a:rPr lang="en-US" altLang="en-US" sz="2000" b="1" dirty="0">
                <a:cs typeface="Times New Roman" pitchFamily="18" charset="0"/>
              </a:rPr>
              <a:t>continuously uses </a:t>
            </a:r>
            <a:r>
              <a:rPr lang="en-US" altLang="en-US" sz="2000" b="1" dirty="0" smtClean="0">
                <a:cs typeface="Times New Roman" pitchFamily="18" charset="0"/>
              </a:rPr>
              <a:t>the information that it receives from your sensory organs to make your body function.</a:t>
            </a:r>
          </a:p>
          <a:p>
            <a:pPr eaLnBrk="1" hangingPunct="1">
              <a:buFont typeface="Wingdings 3" pitchFamily="18" charset="2"/>
              <a:buChar char=""/>
            </a:pPr>
            <a:r>
              <a:rPr lang="en-US" altLang="en-US" sz="2000" b="1" dirty="0" smtClean="0">
                <a:cs typeface="Times New Roman" pitchFamily="18" charset="0"/>
              </a:rPr>
              <a:t>Five main human senses:</a:t>
            </a:r>
          </a:p>
          <a:p>
            <a:pPr marL="457200" lvl="4" indent="3175" eaLnBrk="1" hangingPunct="1">
              <a:buSzPct val="90000"/>
              <a:buFont typeface="Wingdings" pitchFamily="2" charset="2"/>
              <a:buChar char="§"/>
            </a:pPr>
            <a:r>
              <a:rPr lang="en-US" altLang="en-US" sz="2000" b="1" dirty="0" smtClean="0">
                <a:cs typeface="Times New Roman" pitchFamily="18" charset="0"/>
              </a:rPr>
              <a:t>  	Your </a:t>
            </a:r>
            <a:r>
              <a:rPr lang="en-US" altLang="en-US" sz="2000" b="1" dirty="0" smtClean="0">
                <a:solidFill>
                  <a:srgbClr val="FF0000"/>
                </a:solidFill>
                <a:cs typeface="Times New Roman" pitchFamily="18" charset="0"/>
              </a:rPr>
              <a:t>eyes</a:t>
            </a:r>
            <a:r>
              <a:rPr lang="en-US" altLang="en-US" sz="2000" b="1" dirty="0" smtClean="0">
                <a:cs typeface="Times New Roman" pitchFamily="18" charset="0"/>
              </a:rPr>
              <a:t> allow you to </a:t>
            </a:r>
            <a:r>
              <a:rPr lang="en-US" altLang="en-US" sz="2000" b="1" dirty="0" smtClean="0">
                <a:solidFill>
                  <a:schemeClr val="accent1"/>
                </a:solidFill>
                <a:cs typeface="Times New Roman" pitchFamily="18" charset="0"/>
              </a:rPr>
              <a:t>see</a:t>
            </a:r>
            <a:r>
              <a:rPr lang="en-US" altLang="en-US" sz="2000" b="1" dirty="0" smtClean="0">
                <a:cs typeface="Times New Roman" pitchFamily="18" charset="0"/>
              </a:rPr>
              <a:t> the world</a:t>
            </a:r>
          </a:p>
          <a:p>
            <a:pPr marL="457200" lvl="4" indent="3175" eaLnBrk="1" hangingPunct="1">
              <a:buFont typeface="Wingdings" pitchFamily="2" charset="2"/>
              <a:buChar char="§"/>
            </a:pPr>
            <a:r>
              <a:rPr lang="en-US" altLang="en-US" sz="2000" b="1" dirty="0" smtClean="0">
                <a:cs typeface="Times New Roman" pitchFamily="18" charset="0"/>
              </a:rPr>
              <a:t> 	Your </a:t>
            </a:r>
            <a:r>
              <a:rPr lang="en-US" altLang="en-US" sz="2000" b="1" dirty="0" smtClean="0">
                <a:solidFill>
                  <a:srgbClr val="FF0000"/>
                </a:solidFill>
                <a:cs typeface="Times New Roman" pitchFamily="18" charset="0"/>
              </a:rPr>
              <a:t>ears</a:t>
            </a:r>
            <a:r>
              <a:rPr lang="en-US" altLang="en-US" sz="2000" b="1" dirty="0" smtClean="0">
                <a:cs typeface="Times New Roman" pitchFamily="18" charset="0"/>
              </a:rPr>
              <a:t> allow you to </a:t>
            </a:r>
            <a:r>
              <a:rPr lang="en-US" altLang="en-US" sz="2000" b="1" dirty="0" smtClean="0">
                <a:solidFill>
                  <a:schemeClr val="accent1"/>
                </a:solidFill>
                <a:cs typeface="Times New Roman" pitchFamily="18" charset="0"/>
              </a:rPr>
              <a:t>hear</a:t>
            </a:r>
            <a:r>
              <a:rPr lang="en-US" altLang="en-US" sz="2000" b="1" dirty="0" smtClean="0">
                <a:cs typeface="Times New Roman" pitchFamily="18" charset="0"/>
              </a:rPr>
              <a:t> sounds </a:t>
            </a:r>
          </a:p>
          <a:p>
            <a:pPr marL="457200" lvl="4" indent="3175" eaLnBrk="1" hangingPunct="1">
              <a:buFont typeface="Wingdings" pitchFamily="2" charset="2"/>
              <a:buChar char="§"/>
            </a:pPr>
            <a:r>
              <a:rPr lang="en-US" altLang="en-US" sz="2000" b="1" dirty="0" smtClean="0">
                <a:cs typeface="Times New Roman" pitchFamily="18" charset="0"/>
              </a:rPr>
              <a:t> 	Your </a:t>
            </a:r>
            <a:r>
              <a:rPr lang="en-US" altLang="en-US" sz="2000" b="1" dirty="0" smtClean="0">
                <a:solidFill>
                  <a:srgbClr val="FF0000"/>
                </a:solidFill>
                <a:cs typeface="Times New Roman" pitchFamily="18" charset="0"/>
              </a:rPr>
              <a:t>skin</a:t>
            </a:r>
            <a:r>
              <a:rPr lang="en-US" altLang="en-US" sz="2000" b="1" dirty="0" smtClean="0">
                <a:cs typeface="Times New Roman" pitchFamily="18" charset="0"/>
              </a:rPr>
              <a:t> lets you </a:t>
            </a:r>
            <a:r>
              <a:rPr lang="en-US" altLang="en-US" sz="2000" b="1" dirty="0" smtClean="0">
                <a:solidFill>
                  <a:schemeClr val="accent1"/>
                </a:solidFill>
                <a:cs typeface="Times New Roman" pitchFamily="18" charset="0"/>
              </a:rPr>
              <a:t>feel</a:t>
            </a:r>
            <a:r>
              <a:rPr lang="en-US" altLang="en-US" sz="2000" b="1" dirty="0" smtClean="0">
                <a:cs typeface="Times New Roman" pitchFamily="18" charset="0"/>
              </a:rPr>
              <a:t> objects through touch</a:t>
            </a:r>
          </a:p>
          <a:p>
            <a:pPr marL="457200" lvl="4" indent="3175" eaLnBrk="1" hangingPunct="1">
              <a:buFont typeface="Wingdings" pitchFamily="2" charset="2"/>
              <a:buChar char="§"/>
            </a:pPr>
            <a:r>
              <a:rPr lang="en-US" altLang="en-US" sz="2000" b="1" dirty="0" smtClean="0">
                <a:cs typeface="Times New Roman" pitchFamily="18" charset="0"/>
              </a:rPr>
              <a:t> 	Your </a:t>
            </a:r>
            <a:r>
              <a:rPr lang="en-US" altLang="en-US" sz="2000" b="1" dirty="0" smtClean="0">
                <a:solidFill>
                  <a:srgbClr val="FF0000"/>
                </a:solidFill>
                <a:cs typeface="Times New Roman" pitchFamily="18" charset="0"/>
              </a:rPr>
              <a:t>nose</a:t>
            </a:r>
            <a:r>
              <a:rPr lang="en-US" altLang="en-US" sz="2000" b="1" dirty="0" smtClean="0">
                <a:cs typeface="Times New Roman" pitchFamily="18" charset="0"/>
              </a:rPr>
              <a:t> lets you </a:t>
            </a:r>
            <a:r>
              <a:rPr lang="en-US" altLang="en-US" sz="2000" b="1" dirty="0" smtClean="0">
                <a:solidFill>
                  <a:schemeClr val="accent1"/>
                </a:solidFill>
                <a:cs typeface="Times New Roman" pitchFamily="18" charset="0"/>
              </a:rPr>
              <a:t>smell</a:t>
            </a:r>
            <a:r>
              <a:rPr lang="en-US" altLang="en-US" sz="2000" b="1" dirty="0" smtClean="0">
                <a:cs typeface="Times New Roman" pitchFamily="18" charset="0"/>
              </a:rPr>
              <a:t> the many scents in the world</a:t>
            </a:r>
          </a:p>
          <a:p>
            <a:pPr marL="457200" lvl="4" indent="3175" eaLnBrk="1" hangingPunct="1">
              <a:buFont typeface="Wingdings" pitchFamily="2" charset="2"/>
              <a:buChar char="§"/>
            </a:pPr>
            <a:r>
              <a:rPr lang="en-US" altLang="en-US" sz="2000" b="1" dirty="0" smtClean="0">
                <a:cs typeface="Times New Roman" pitchFamily="18" charset="0"/>
              </a:rPr>
              <a:t> 	Your </a:t>
            </a:r>
            <a:r>
              <a:rPr lang="en-US" altLang="en-US" sz="2000" b="1" dirty="0" smtClean="0">
                <a:solidFill>
                  <a:srgbClr val="FF0000"/>
                </a:solidFill>
                <a:cs typeface="Times New Roman" pitchFamily="18" charset="0"/>
              </a:rPr>
              <a:t>tongue</a:t>
            </a:r>
            <a:r>
              <a:rPr lang="en-US" altLang="en-US" sz="2000" b="1" dirty="0" smtClean="0">
                <a:cs typeface="Times New Roman" pitchFamily="18" charset="0"/>
              </a:rPr>
              <a:t> lets you </a:t>
            </a:r>
            <a:r>
              <a:rPr lang="en-US" altLang="en-US" sz="2000" b="1" dirty="0" smtClean="0">
                <a:solidFill>
                  <a:schemeClr val="accent1"/>
                </a:solidFill>
                <a:cs typeface="Times New Roman" pitchFamily="18" charset="0"/>
              </a:rPr>
              <a:t>taste </a:t>
            </a:r>
          </a:p>
          <a:p>
            <a:pPr eaLnBrk="1" hangingPunct="1">
              <a:buFont typeface="Wingdings 3" pitchFamily="18" charset="2"/>
              <a:buChar char=""/>
            </a:pPr>
            <a:r>
              <a:rPr lang="en-US" altLang="en-US" sz="2000" b="1" dirty="0" smtClean="0">
                <a:cs typeface="Times New Roman" pitchFamily="18" charset="0"/>
              </a:rPr>
              <a:t>Plus additional sensors in our bodies that you do not notice directly:</a:t>
            </a:r>
          </a:p>
          <a:p>
            <a:pPr marL="457200" lvl="4" indent="3175" eaLnBrk="1" hangingPunct="1">
              <a:buFont typeface="Wingdings" pitchFamily="2" charset="2"/>
              <a:buChar char="§"/>
            </a:pPr>
            <a:r>
              <a:rPr lang="en-US" altLang="en-US" sz="2000" b="1" dirty="0" smtClean="0">
                <a:cs typeface="Times New Roman" pitchFamily="18" charset="0"/>
              </a:rPr>
              <a:t> 	Sensors in the inner ear give the brain information about balance </a:t>
            </a:r>
          </a:p>
          <a:p>
            <a:pPr marL="457200" lvl="4" indent="3175" eaLnBrk="1" hangingPunct="1">
              <a:buFont typeface="Wingdings" pitchFamily="2" charset="2"/>
              <a:buChar char="§"/>
            </a:pPr>
            <a:r>
              <a:rPr lang="en-US" altLang="en-US" sz="2000" b="1" dirty="0" smtClean="0">
                <a:cs typeface="Times New Roman" pitchFamily="18" charset="0"/>
              </a:rPr>
              <a:t> 	Sensors in muscles let the brain know body position</a:t>
            </a:r>
          </a:p>
          <a:p>
            <a:pPr marL="457200" lvl="4" indent="3175" eaLnBrk="1" hangingPunct="1">
              <a:buFont typeface="Wingdings" pitchFamily="2" charset="2"/>
              <a:buChar char="§"/>
            </a:pPr>
            <a:r>
              <a:rPr lang="en-US" altLang="en-US" sz="2000" b="1" dirty="0" smtClean="0">
                <a:cs typeface="Times New Roman" pitchFamily="18" charset="0"/>
              </a:rPr>
              <a:t>       Sensors throughout the body that detect temperature</a:t>
            </a:r>
          </a:p>
          <a:p>
            <a:pPr marL="457200" lvl="4" indent="3175" eaLnBrk="1" hangingPunct="1">
              <a:buFont typeface="Wingdings" pitchFamily="2" charset="2"/>
              <a:buChar char="§"/>
            </a:pPr>
            <a:r>
              <a:rPr lang="en-US" altLang="en-US" sz="2000" b="1" dirty="0" smtClean="0">
                <a:cs typeface="Times New Roman" pitchFamily="18" charset="0"/>
              </a:rPr>
              <a:t> 	and others…</a:t>
            </a:r>
          </a:p>
          <a:p>
            <a:pPr eaLnBrk="1" hangingPunct="1">
              <a:buFont typeface="Wingdings 3" pitchFamily="18" charset="2"/>
              <a:buNone/>
            </a:pPr>
            <a:endParaRPr lang="en-US" altLang="en-US" sz="2000" b="1" dirty="0" smtClean="0">
              <a:cs typeface="Times New Roman" pitchFamily="18" charset="0"/>
            </a:endParaRPr>
          </a:p>
        </p:txBody>
      </p:sp>
      <p:sp>
        <p:nvSpPr>
          <p:cNvPr id="1536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B7749CD-4BD2-4F44-B7B8-FA1F62A6242A}" type="slidenum">
              <a:rPr lang="en-US" altLang="en-US" smtClean="0">
                <a:solidFill>
                  <a:srgbClr val="FFFFFF"/>
                </a:solidFill>
              </a:rPr>
              <a:pPr eaLnBrk="1" hangingPunct="1"/>
              <a:t>8</a:t>
            </a:fld>
            <a:endParaRPr lang="en-US" altLang="en-US" smtClean="0">
              <a:solidFill>
                <a:srgbClr val="FFFFFF"/>
              </a:solidFill>
            </a:endParaRPr>
          </a:p>
        </p:txBody>
      </p:sp>
      <p:sp>
        <p:nvSpPr>
          <p:cNvPr id="7" name="Title 1"/>
          <p:cNvSpPr>
            <a:spLocks noGrp="1"/>
          </p:cNvSpPr>
          <p:nvPr>
            <p:ph type="title"/>
          </p:nvPr>
        </p:nvSpPr>
        <p:spPr>
          <a:xfrm>
            <a:off x="0" y="274638"/>
            <a:ext cx="9144000" cy="715962"/>
          </a:xfrm>
        </p:spPr>
        <p:txBody>
          <a:bodyPr>
            <a:noAutofit/>
          </a:bodyPr>
          <a:lstStyle/>
          <a:p>
            <a:pPr algn="ctr" eaLnBrk="1" fontAlgn="auto" hangingPunct="1">
              <a:spcAft>
                <a:spcPts val="0"/>
              </a:spcAft>
              <a:defRPr/>
            </a:pPr>
            <a:r>
              <a:rPr lang="en-US" sz="4400" b="1" cap="none" dirty="0" smtClean="0">
                <a:solidFill>
                  <a:schemeClr val="accent1"/>
                </a:solidFill>
              </a:rPr>
              <a:t>Human Sensors</a:t>
            </a:r>
            <a:endParaRPr lang="en-US" sz="4400" b="1" cap="none"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Content Placeholder 6"/>
          <p:cNvSpPr>
            <a:spLocks noGrp="1"/>
          </p:cNvSpPr>
          <p:nvPr>
            <p:ph sz="quarter" idx="1"/>
          </p:nvPr>
        </p:nvSpPr>
        <p:spPr>
          <a:xfrm>
            <a:off x="304800" y="2258120"/>
            <a:ext cx="4572000" cy="2286000"/>
          </a:xfrm>
        </p:spPr>
        <p:txBody>
          <a:bodyPr/>
          <a:lstStyle/>
          <a:p>
            <a:pPr marL="0" indent="0" eaLnBrk="1" hangingPunct="1">
              <a:buNone/>
            </a:pPr>
            <a:r>
              <a:rPr lang="en-US" altLang="en-US" sz="2000" b="1" dirty="0" smtClean="0">
                <a:cs typeface="Times New Roman" pitchFamily="18" charset="0"/>
              </a:rPr>
              <a:t>The </a:t>
            </a:r>
            <a:r>
              <a:rPr lang="en-US" altLang="en-US" sz="2000" b="1" dirty="0" smtClean="0">
                <a:solidFill>
                  <a:srgbClr val="FF0000"/>
                </a:solidFill>
                <a:cs typeface="Times New Roman" pitchFamily="18" charset="0"/>
              </a:rPr>
              <a:t>peripheral nervous system</a:t>
            </a:r>
            <a:r>
              <a:rPr lang="en-US" altLang="en-US" sz="2000" b="1" dirty="0">
                <a:cs typeface="Times New Roman" pitchFamily="18" charset="0"/>
              </a:rPr>
              <a:t> </a:t>
            </a:r>
            <a:r>
              <a:rPr lang="en-US" altLang="en-US" sz="2000" b="1" dirty="0" smtClean="0">
                <a:cs typeface="Times New Roman" pitchFamily="18" charset="0"/>
              </a:rPr>
              <a:t>is a series of </a:t>
            </a:r>
            <a:r>
              <a:rPr lang="en-US" altLang="en-US" sz="2000" b="1" dirty="0" smtClean="0">
                <a:solidFill>
                  <a:schemeClr val="accent1"/>
                </a:solidFill>
                <a:cs typeface="Times New Roman" pitchFamily="18" charset="0"/>
              </a:rPr>
              <a:t>branches of single nerves that connect to every sensor in your body</a:t>
            </a:r>
            <a:r>
              <a:rPr lang="en-US" altLang="en-US" sz="2000" b="1" dirty="0" smtClean="0">
                <a:cs typeface="Times New Roman" pitchFamily="18" charset="0"/>
              </a:rPr>
              <a:t>. They send signals to other nerves, which send signals to more nerves until the signal reaches the second part of the nervous system, the central nervous system. </a:t>
            </a:r>
          </a:p>
        </p:txBody>
      </p:sp>
      <p:sp>
        <p:nvSpPr>
          <p:cNvPr id="16389"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CC55004-EDFC-431B-866A-CBEFFC091449}" type="slidenum">
              <a:rPr lang="en-US" altLang="en-US" smtClean="0">
                <a:solidFill>
                  <a:srgbClr val="FFFFFF"/>
                </a:solidFill>
              </a:rPr>
              <a:pPr eaLnBrk="1" hangingPunct="1"/>
              <a:t>9</a:t>
            </a:fld>
            <a:endParaRPr lang="en-US" altLang="en-US" smtClean="0">
              <a:solidFill>
                <a:srgbClr val="FFFFFF"/>
              </a:solidFill>
            </a:endParaRPr>
          </a:p>
        </p:txBody>
      </p:sp>
      <p:sp>
        <p:nvSpPr>
          <p:cNvPr id="7" name="Title 1"/>
          <p:cNvSpPr txBox="1">
            <a:spLocks/>
          </p:cNvSpPr>
          <p:nvPr/>
        </p:nvSpPr>
        <p:spPr>
          <a:xfrm>
            <a:off x="0" y="274638"/>
            <a:ext cx="9144000" cy="715962"/>
          </a:xfrm>
          <a:prstGeom prst="rect">
            <a:avLst/>
          </a:prstGeom>
        </p:spPr>
        <p:txBody>
          <a:bodyPr vert="horz" anchor="b">
            <a:noAutofit/>
          </a:bodyPr>
          <a:lstStyle>
            <a:lvl1pPr algn="l" rtl="0" eaLnBrk="0" fontAlgn="base" hangingPunct="0">
              <a:spcBef>
                <a:spcPct val="0"/>
              </a:spcBef>
              <a:spcAft>
                <a:spcPct val="0"/>
              </a:spcAft>
              <a:defRPr sz="3000" kern="1200" cap="small">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eaLnBrk="1" fontAlgn="auto" hangingPunct="1">
              <a:spcAft>
                <a:spcPts val="0"/>
              </a:spcAft>
              <a:defRPr/>
            </a:pPr>
            <a:r>
              <a:rPr lang="en-US" sz="4000" b="1" cap="none" dirty="0" smtClean="0">
                <a:solidFill>
                  <a:schemeClr val="accent1"/>
                </a:solidFill>
              </a:rPr>
              <a:t>Human Sensors—Signal Transmission</a:t>
            </a:r>
            <a:endParaRPr lang="en-US" sz="4000" b="1" cap="none" dirty="0">
              <a:solidFill>
                <a:schemeClr val="accent1"/>
              </a:solidFill>
            </a:endParaRPr>
          </a:p>
        </p:txBody>
      </p:sp>
      <p:pic>
        <p:nvPicPr>
          <p:cNvPr id="2050" name="Picture 2" descr="Central nervous system and peripheral nervous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189537"/>
            <a:ext cx="3810000" cy="304800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6"/>
          <p:cNvSpPr txBox="1">
            <a:spLocks/>
          </p:cNvSpPr>
          <p:nvPr/>
        </p:nvSpPr>
        <p:spPr bwMode="auto">
          <a:xfrm>
            <a:off x="228600" y="1017382"/>
            <a:ext cx="8382000" cy="118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buFont typeface="Wingdings" pitchFamily="2" charset="2"/>
              <a:buNone/>
            </a:pPr>
            <a:r>
              <a:rPr lang="en-US" altLang="en-US" b="1" dirty="0" smtClean="0">
                <a:cs typeface="Times New Roman" pitchFamily="18" charset="0"/>
              </a:rPr>
              <a:t>When a human body sensors detect a stimulus, it sends this information through the nervous system (like wires) to the brain. </a:t>
            </a:r>
            <a:br>
              <a:rPr lang="en-US" altLang="en-US" b="1" dirty="0" smtClean="0">
                <a:cs typeface="Times New Roman" pitchFamily="18" charset="0"/>
              </a:rPr>
            </a:br>
            <a:r>
              <a:rPr lang="en-US" altLang="en-US" b="1" dirty="0" smtClean="0">
                <a:cs typeface="Times New Roman" pitchFamily="18" charset="0"/>
              </a:rPr>
              <a:t>The </a:t>
            </a:r>
            <a:r>
              <a:rPr lang="en-US" altLang="en-US" b="1" dirty="0" smtClean="0">
                <a:solidFill>
                  <a:srgbClr val="7030A0"/>
                </a:solidFill>
                <a:cs typeface="Times New Roman" pitchFamily="18" charset="0"/>
              </a:rPr>
              <a:t>nervous system </a:t>
            </a:r>
            <a:r>
              <a:rPr lang="en-US" altLang="en-US" b="1" dirty="0" smtClean="0">
                <a:cs typeface="Times New Roman" pitchFamily="18" charset="0"/>
              </a:rPr>
              <a:t>has two main parts:</a:t>
            </a:r>
            <a:endParaRPr lang="en-US" altLang="en-US" sz="2800" b="1" dirty="0" smtClean="0">
              <a:cs typeface="Times New Roman" pitchFamily="18" charset="0"/>
            </a:endParaRPr>
          </a:p>
        </p:txBody>
      </p:sp>
      <p:sp>
        <p:nvSpPr>
          <p:cNvPr id="9" name="Content Placeholder 6"/>
          <p:cNvSpPr txBox="1">
            <a:spLocks/>
          </p:cNvSpPr>
          <p:nvPr/>
        </p:nvSpPr>
        <p:spPr bwMode="auto">
          <a:xfrm>
            <a:off x="304800" y="4724399"/>
            <a:ext cx="7315200" cy="200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eaLnBrk="1" hangingPunct="1">
              <a:buFont typeface="Wingdings" pitchFamily="2" charset="2"/>
              <a:buNone/>
            </a:pPr>
            <a:r>
              <a:rPr lang="en-US" altLang="en-US" sz="2000" b="1" dirty="0" smtClean="0">
                <a:cs typeface="Times New Roman" pitchFamily="18" charset="0"/>
              </a:rPr>
              <a:t>The </a:t>
            </a:r>
            <a:r>
              <a:rPr lang="en-US" altLang="en-US" sz="2000" b="1" dirty="0" smtClean="0">
                <a:solidFill>
                  <a:srgbClr val="FF0000"/>
                </a:solidFill>
                <a:cs typeface="Times New Roman" pitchFamily="18" charset="0"/>
              </a:rPr>
              <a:t>central nervous system </a:t>
            </a:r>
            <a:r>
              <a:rPr lang="en-US" altLang="en-US" sz="2000" b="1" dirty="0" smtClean="0">
                <a:cs typeface="Times New Roman" pitchFamily="18" charset="0"/>
              </a:rPr>
              <a:t>consists</a:t>
            </a:r>
            <a:r>
              <a:rPr lang="en-US" altLang="en-US" sz="2000" b="1" dirty="0" smtClean="0">
                <a:solidFill>
                  <a:srgbClr val="FF0000"/>
                </a:solidFill>
                <a:cs typeface="Times New Roman" pitchFamily="18" charset="0"/>
              </a:rPr>
              <a:t> </a:t>
            </a:r>
            <a:r>
              <a:rPr lang="en-US" altLang="en-US" sz="2000" b="1" dirty="0" smtClean="0">
                <a:cs typeface="Times New Roman" pitchFamily="18" charset="0"/>
              </a:rPr>
              <a:t>of </a:t>
            </a:r>
            <a:br>
              <a:rPr lang="en-US" altLang="en-US" sz="2000" b="1" dirty="0" smtClean="0">
                <a:cs typeface="Times New Roman" pitchFamily="18" charset="0"/>
              </a:rPr>
            </a:br>
            <a:r>
              <a:rPr lang="en-US" altLang="en-US" sz="2000" b="1" dirty="0" smtClean="0">
                <a:cs typeface="Times New Roman" pitchFamily="18" charset="0"/>
              </a:rPr>
              <a:t>your </a:t>
            </a:r>
            <a:r>
              <a:rPr lang="en-US" altLang="en-US" sz="2000" b="1" dirty="0" smtClean="0">
                <a:solidFill>
                  <a:schemeClr val="accent1"/>
                </a:solidFill>
                <a:cs typeface="Times New Roman" pitchFamily="18" charset="0"/>
              </a:rPr>
              <a:t>spinal cord and your brain</a:t>
            </a:r>
            <a:r>
              <a:rPr lang="en-US" altLang="en-US" sz="2000" b="1" dirty="0" smtClean="0">
                <a:cs typeface="Times New Roman" pitchFamily="18" charset="0"/>
              </a:rPr>
              <a:t>. The </a:t>
            </a:r>
            <a:br>
              <a:rPr lang="en-US" altLang="en-US" sz="2000" b="1" dirty="0" smtClean="0">
                <a:cs typeface="Times New Roman" pitchFamily="18" charset="0"/>
              </a:rPr>
            </a:br>
            <a:r>
              <a:rPr lang="en-US" altLang="en-US" sz="2000" b="1" dirty="0" smtClean="0">
                <a:cs typeface="Times New Roman" pitchFamily="18" charset="0"/>
              </a:rPr>
              <a:t>spinal cord is made of bundles of nerves that are surrounded by bones for protection. Once a signal from a sensor reaches the spinal cord, it is sent up the cord to the brain. The brain decides what to do based on the information received. </a:t>
            </a:r>
            <a:endParaRPr lang="en-US" altLang="en-US" b="1" dirty="0" smtClean="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2.xml><?xml version="1.0" encoding="utf-8"?>
<ds:datastoreItem xmlns:ds="http://schemas.openxmlformats.org/officeDocument/2006/customXml" ds:itemID="{6C6CC87F-0E23-4E34-A213-3AAD2EDBBB88}">
  <ds:schemaRefs>
    <ds:schemaRef ds:uri="http://purl.org/dc/dcmitype/"/>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Oriel</Template>
  <TotalTime>4124</TotalTime>
  <Words>2544</Words>
  <Application>Microsoft Office PowerPoint</Application>
  <PresentationFormat>On-screen Show (4:3)</PresentationFormat>
  <Paragraphs>284</Paragraphs>
  <Slides>31</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Century Schoolbook</vt:lpstr>
      <vt:lpstr>Times New Roman</vt:lpstr>
      <vt:lpstr>Wingdings</vt:lpstr>
      <vt:lpstr>Wingdings 2</vt:lpstr>
      <vt:lpstr>Wingdings 3</vt:lpstr>
      <vt:lpstr>Oriel</vt:lpstr>
      <vt:lpstr>PowerPoint Presentation</vt:lpstr>
      <vt:lpstr>What Is a Sensor? Pre-Quiz</vt:lpstr>
      <vt:lpstr>What Is a Sensor? Pre-Quiz Answers</vt:lpstr>
      <vt:lpstr>PowerPoint Presentation</vt:lpstr>
      <vt:lpstr>PowerPoint Presentation</vt:lpstr>
      <vt:lpstr>PowerPoint Presentation</vt:lpstr>
      <vt:lpstr>PowerPoint Presentation</vt:lpstr>
      <vt:lpstr>Human Sensors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Denise</cp:lastModifiedBy>
  <cp:revision>417</cp:revision>
  <dcterms:created xsi:type="dcterms:W3CDTF">2009-07-19T21:20:08Z</dcterms:created>
  <dcterms:modified xsi:type="dcterms:W3CDTF">2014-02-10T23:06:12Z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