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20"/>
  </p:notesMasterIdLst>
  <p:handoutMasterIdLst>
    <p:handoutMasterId r:id="rId21"/>
  </p:handoutMasterIdLst>
  <p:sldIdLst>
    <p:sldId id="256" r:id="rId2"/>
    <p:sldId id="276" r:id="rId3"/>
    <p:sldId id="277" r:id="rId4"/>
    <p:sldId id="257" r:id="rId5"/>
    <p:sldId id="258" r:id="rId6"/>
    <p:sldId id="274" r:id="rId7"/>
    <p:sldId id="278" r:id="rId8"/>
    <p:sldId id="263" r:id="rId9"/>
    <p:sldId id="259" r:id="rId10"/>
    <p:sldId id="260" r:id="rId11"/>
    <p:sldId id="264" r:id="rId12"/>
    <p:sldId id="262" r:id="rId13"/>
    <p:sldId id="279" r:id="rId14"/>
    <p:sldId id="261" r:id="rId15"/>
    <p:sldId id="265" r:id="rId16"/>
    <p:sldId id="269" r:id="rId17"/>
    <p:sldId id="281" r:id="rId18"/>
    <p:sldId id="28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snapToGrid="0" snapToObjects="1">
      <p:cViewPr varScale="1">
        <p:scale>
          <a:sx n="70" d="100"/>
          <a:sy n="70" d="100"/>
        </p:scale>
        <p:origin x="154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D64871-933B-8043-A78D-8BFC7FEA8AA5}" type="datetimeFigureOut">
              <a:rPr lang="en-US" smtClean="0"/>
              <a:pPr/>
              <a:t>11/17/2017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D1D269-D8E1-8D4B-B439-2846B3C5A05D}" type="slidenum">
              <a:rPr lang="en-US" smtClean="0"/>
              <a:pPr/>
              <a:t>‹#›</a:t>
            </a:fld>
            <a:endParaRPr lang="en-US"/>
          </a:p>
        </p:txBody>
      </p:sp>
    </p:spTree>
    <p:extLst>
      <p:ext uri="{BB962C8B-B14F-4D97-AF65-F5344CB8AC3E}">
        <p14:creationId xmlns:p14="http://schemas.microsoft.com/office/powerpoint/2010/main" val="21908913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ADEF76-EDDD-1A40-85B3-3A000C76FB07}" type="datetimeFigureOut">
              <a:rPr lang="en-US" smtClean="0"/>
              <a:pPr/>
              <a:t>11/17/2017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C61C14-28F6-B744-98F9-BD0D6B3492A0}" type="slidenum">
              <a:rPr lang="en-US" smtClean="0"/>
              <a:pPr/>
              <a:t>‹#›</a:t>
            </a:fld>
            <a:endParaRPr lang="en-US"/>
          </a:p>
        </p:txBody>
      </p:sp>
    </p:spTree>
    <p:extLst>
      <p:ext uri="{BB962C8B-B14F-4D97-AF65-F5344CB8AC3E}">
        <p14:creationId xmlns:p14="http://schemas.microsoft.com/office/powerpoint/2010/main" val="882453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2</a:t>
            </a:fld>
            <a:endParaRPr lang="en-US"/>
          </a:p>
        </p:txBody>
      </p:sp>
    </p:spTree>
    <p:extLst>
      <p:ext uri="{BB962C8B-B14F-4D97-AF65-F5344CB8AC3E}">
        <p14:creationId xmlns:p14="http://schemas.microsoft.com/office/powerpoint/2010/main" val="380763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EAF7243-3D72-4B8E-9C04-39B8BE9C5741}" type="slidenum">
              <a:rPr lang="en-US" smtClean="0"/>
              <a:pPr>
                <a:defRPr/>
              </a:pPr>
              <a:t>3</a:t>
            </a:fld>
            <a:endParaRPr lang="en-US"/>
          </a:p>
        </p:txBody>
      </p:sp>
    </p:spTree>
    <p:extLst>
      <p:ext uri="{BB962C8B-B14F-4D97-AF65-F5344CB8AC3E}">
        <p14:creationId xmlns:p14="http://schemas.microsoft.com/office/powerpoint/2010/main" val="3109376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9CD84D86-23FD-994E-9CCD-CB7A2A9E2594}" type="datetime1">
              <a:rPr lang="en-US" smtClean="0"/>
              <a:pPr/>
              <a:t>11/17/2017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F42FDE4-A7DD-41A7-A0A6-9B649FB43336}" type="slidenum">
              <a:rPr kumimoji="0" lang="en-US" smtClean="0"/>
              <a:pPr/>
              <a:t>‹#›</a:t>
            </a:fld>
            <a:endParaRPr kumimoji="0" lang="en-US" sz="140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B2B3CF-B153-9D47-B67E-CD4DF63FC7F5}" type="datetime1">
              <a:rPr lang="en-US" smtClean="0"/>
              <a:pPr/>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BDF71-3D54-6244-9F65-7B2AD3B2FB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1F4F21-AAB6-B042-B9B5-66217F265ABC}" type="datetime1">
              <a:rPr lang="en-US" smtClean="0"/>
              <a:pPr/>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BDF71-3D54-6244-9F65-7B2AD3B2FB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0E0FB1FC-B7C3-C24F-9EA0-709508789693}" type="datetime1">
              <a:rPr lang="en-US" smtClean="0"/>
              <a:pPr/>
              <a:t>11/17/2017</a:t>
            </a:fld>
            <a:endParaRPr lang="en-US"/>
          </a:p>
        </p:txBody>
      </p:sp>
      <p:sp>
        <p:nvSpPr>
          <p:cNvPr id="9" name="Slide Number Placeholder 8"/>
          <p:cNvSpPr>
            <a:spLocks noGrp="1"/>
          </p:cNvSpPr>
          <p:nvPr>
            <p:ph type="sldNum" sz="quarter" idx="15"/>
          </p:nvPr>
        </p:nvSpPr>
        <p:spPr/>
        <p:txBody>
          <a:bodyPr rtlCol="0"/>
          <a:lstStyle/>
          <a:p>
            <a:fld id="{75EBDF71-3D54-6244-9F65-7B2AD3B2FB0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BD60EFF-B167-7A43-A865-8BF2E5E1D62C}" type="datetime1">
              <a:rPr lang="en-US" smtClean="0"/>
              <a:pPr/>
              <a:t>11/17/2017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5EBDF71-3D54-6244-9F65-7B2AD3B2FB0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58A71ED-76E5-8145-AD62-3D1764892271}" type="datetime1">
              <a:rPr lang="en-US" smtClean="0"/>
              <a:pPr/>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BDF71-3D54-6244-9F65-7B2AD3B2FB0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27F3A897-2B93-7F4F-BDA0-810232D26BA4}" type="datetime1">
              <a:rPr lang="en-US" smtClean="0"/>
              <a:pPr/>
              <a:t>11/17/2017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BDF71-3D54-6244-9F65-7B2AD3B2FB0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4D051266-7013-384C-9C84-F4630F70D1EF}" type="datetime1">
              <a:rPr lang="en-US" smtClean="0"/>
              <a:pPr/>
              <a:t>11/17/2017</a:t>
            </a:fld>
            <a:endParaRPr lang="en-US"/>
          </a:p>
        </p:txBody>
      </p:sp>
      <p:sp>
        <p:nvSpPr>
          <p:cNvPr id="7" name="Slide Number Placeholder 6"/>
          <p:cNvSpPr>
            <a:spLocks noGrp="1"/>
          </p:cNvSpPr>
          <p:nvPr>
            <p:ph type="sldNum" sz="quarter" idx="11"/>
          </p:nvPr>
        </p:nvSpPr>
        <p:spPr/>
        <p:txBody>
          <a:bodyPr rtlCol="0"/>
          <a:lstStyle/>
          <a:p>
            <a:fld id="{75EBDF71-3D54-6244-9F65-7B2AD3B2FB0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77700-B24A-7940-BA3E-AFCEAEF9D36A}" type="datetime1">
              <a:rPr lang="en-US" smtClean="0"/>
              <a:pPr/>
              <a:t>11/17/2017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BDF71-3D54-6244-9F65-7B2AD3B2FB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9640B23-E4F8-564E-A211-1FFE95AFEA36}" type="datetime1">
              <a:rPr lang="en-US" smtClean="0"/>
              <a:pPr/>
              <a:t>11/17/2017</a:t>
            </a:fld>
            <a:endParaRPr lang="en-US"/>
          </a:p>
        </p:txBody>
      </p:sp>
      <p:sp>
        <p:nvSpPr>
          <p:cNvPr id="22" name="Slide Number Placeholder 21"/>
          <p:cNvSpPr>
            <a:spLocks noGrp="1"/>
          </p:cNvSpPr>
          <p:nvPr>
            <p:ph type="sldNum" sz="quarter" idx="15"/>
          </p:nvPr>
        </p:nvSpPr>
        <p:spPr/>
        <p:txBody>
          <a:bodyPr rtlCol="0"/>
          <a:lstStyle/>
          <a:p>
            <a:fld id="{75EBDF71-3D54-6244-9F65-7B2AD3B2FB0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C58BD64-EE5F-1540-A477-EE8D582C5D67}" type="datetime1">
              <a:rPr lang="en-US" smtClean="0"/>
              <a:pPr/>
              <a:t>11/17/2017</a:t>
            </a:fld>
            <a:endParaRPr lang="en-US"/>
          </a:p>
        </p:txBody>
      </p:sp>
      <p:sp>
        <p:nvSpPr>
          <p:cNvPr id="18" name="Slide Number Placeholder 17"/>
          <p:cNvSpPr>
            <a:spLocks noGrp="1"/>
          </p:cNvSpPr>
          <p:nvPr>
            <p:ph type="sldNum" sz="quarter" idx="11"/>
          </p:nvPr>
        </p:nvSpPr>
        <p:spPr/>
        <p:txBody>
          <a:bodyPr rtlCol="0"/>
          <a:lstStyle/>
          <a:p>
            <a:fld id="{75EBDF71-3D54-6244-9F65-7B2AD3B2FB0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90B0162-B05F-9E4E-B08C-D89448A922A2}" type="datetime1">
              <a:rPr lang="en-US" smtClean="0"/>
              <a:pPr/>
              <a:t>11/17/2017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5EBDF71-3D54-6244-9F65-7B2AD3B2FB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hyperlink" Target="http://www.thetech.org/robotics/activities/index.html"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www.teachersdomain.org/resource/eng06.sci.engin.design.biomimicry/" TargetMode="External"/><Relationship Id="rId3" Type="http://schemas.openxmlformats.org/officeDocument/2006/relationships/hyperlink" Target="http://www.teachersdomain.org/resource/eng06.sci.engin.design.ayanna/" TargetMode="External"/><Relationship Id="rId7" Type="http://schemas.openxmlformats.org/officeDocument/2006/relationships/hyperlink" Target="http://www.teachersdomain.org/resource/eng06.sci.engin.systems.robofly/" TargetMode="External"/><Relationship Id="rId2" Type="http://schemas.openxmlformats.org/officeDocument/2006/relationships/hyperlink" Target="http://www.teachersdomain.org/resource/eng06.sci.engin.design.legorobot/" TargetMode="External"/><Relationship Id="rId1" Type="http://schemas.openxmlformats.org/officeDocument/2006/relationships/slideLayout" Target="../slideLayouts/slideLayout4.xml"/><Relationship Id="rId6" Type="http://schemas.openxmlformats.org/officeDocument/2006/relationships/hyperlink" Target="http://www.teachersdomain.org/resource/eng06.sci.engin.systems.robosnail/" TargetMode="External"/><Relationship Id="rId5" Type="http://schemas.openxmlformats.org/officeDocument/2006/relationships/hyperlink" Target="http://www.teachersdomain.org/resource/eng06.sci.engin.design.kismet/" TargetMode="External"/><Relationship Id="rId4" Type="http://schemas.openxmlformats.org/officeDocument/2006/relationships/hyperlink" Target="http://www.teachersdomain.org/resource/eng06.sci.engin.design.rov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4490112"/>
            <a:ext cx="6172200" cy="750627"/>
          </a:xfrm>
        </p:spPr>
        <p:txBody>
          <a:bodyPr>
            <a:normAutofit/>
          </a:bodyPr>
          <a:lstStyle/>
          <a:p>
            <a:r>
              <a:rPr lang="en-US" sz="4000" dirty="0">
                <a:latin typeface="Calibri" pitchFamily="34" charset="0"/>
              </a:rPr>
              <a:t>What is a Robot?</a:t>
            </a:r>
          </a:p>
        </p:txBody>
      </p:sp>
      <p:sp>
        <p:nvSpPr>
          <p:cNvPr id="3" name="Subtitle 2"/>
          <p:cNvSpPr>
            <a:spLocks noGrp="1"/>
          </p:cNvSpPr>
          <p:nvPr>
            <p:ph type="subTitle" idx="1"/>
          </p:nvPr>
        </p:nvSpPr>
        <p:spPr>
          <a:xfrm>
            <a:off x="2286000" y="5446226"/>
            <a:ext cx="6172200" cy="1371600"/>
          </a:xfrm>
        </p:spPr>
        <p:txBody>
          <a:bodyPr>
            <a:normAutofit/>
          </a:bodyPr>
          <a:lstStyle/>
          <a:p>
            <a:r>
              <a:rPr lang="en-US" sz="2400" dirty="0">
                <a:latin typeface="Calibri" pitchFamily="34" charset="0"/>
              </a:rPr>
              <a:t>A look at characteristics of robots using the LEGO EV3 as a specific example </a:t>
            </a:r>
          </a:p>
          <a:p>
            <a:r>
              <a:rPr lang="en-US" sz="2400" dirty="0">
                <a:latin typeface="Calibri" pitchFamily="34" charset="0"/>
              </a:rPr>
              <a:t>(50 minutes)</a:t>
            </a:r>
          </a:p>
        </p:txBody>
      </p:sp>
      <p:sp>
        <p:nvSpPr>
          <p:cNvPr id="10" name="Slide Number Placeholder 9"/>
          <p:cNvSpPr>
            <a:spLocks noGrp="1"/>
          </p:cNvSpPr>
          <p:nvPr>
            <p:ph type="sldNum" sz="quarter" idx="12"/>
          </p:nvPr>
        </p:nvSpPr>
        <p:spPr/>
        <p:txBody>
          <a:bodyPr/>
          <a:lstStyle/>
          <a:p>
            <a:fld id="{6F42FDE4-A7DD-41A7-A0A6-9B649FB43336}" type="slidenum">
              <a:rPr kumimoji="0" lang="en-US" smtClean="0"/>
              <a:pPr/>
              <a:t>1</a:t>
            </a:fld>
            <a:endParaRPr kumimoji="0" lang="en-US" sz="1400" dirty="0">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5069" y="484824"/>
            <a:ext cx="2453503" cy="377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
          <p:cNvSpPr txBox="1">
            <a:spLocks noChangeArrowheads="1"/>
          </p:cNvSpPr>
          <p:nvPr/>
        </p:nvSpPr>
        <p:spPr bwMode="auto">
          <a:xfrm>
            <a:off x="2612572" y="4375812"/>
            <a:ext cx="2286000" cy="228600"/>
          </a:xfrm>
          <a:prstGeom prst="rect">
            <a:avLst/>
          </a:prstGeom>
          <a:solidFill>
            <a:srgbClr val="FFFFFF"/>
          </a:solidFill>
          <a:ln w="9525">
            <a:solidFill>
              <a:srgbClr val="000000"/>
            </a:solidFill>
            <a:miter lim="800000"/>
            <a:headEnd/>
            <a:tailEnd/>
          </a:ln>
        </p:spPr>
        <p:txBody>
          <a:bodyPr/>
          <a:lstStyle/>
          <a:p>
            <a:pPr algn="ctr">
              <a:spcAft>
                <a:spcPts val="300"/>
              </a:spcAft>
            </a:pPr>
            <a:r>
              <a:rPr lang="en-US" sz="1000" b="1" dirty="0">
                <a:latin typeface="Calibri" pitchFamily="34" charset="0"/>
              </a:rPr>
              <a:t>Image 1, Ref - see slide 17-18</a:t>
            </a:r>
            <a:endParaRPr lang="en-US" sz="1000" dirty="0">
              <a:latin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436" y="182794"/>
            <a:ext cx="3863789" cy="42501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7671816" cy="4572000"/>
          </a:xfrm>
        </p:spPr>
        <p:txBody>
          <a:bodyPr>
            <a:normAutofit lnSpcReduction="10000"/>
          </a:bodyPr>
          <a:lstStyle/>
          <a:p>
            <a:r>
              <a:rPr lang="en-US" sz="3200" b="1" dirty="0">
                <a:latin typeface="Calibri" pitchFamily="34" charset="0"/>
              </a:rPr>
              <a:t>Since robots cannot think </a:t>
            </a:r>
            <a:r>
              <a:rPr lang="en-US" sz="3200" b="1" u="sng" dirty="0">
                <a:latin typeface="Calibri" pitchFamily="34" charset="0"/>
              </a:rPr>
              <a:t>on their own </a:t>
            </a:r>
            <a:r>
              <a:rPr lang="en-US" sz="3200" b="1" dirty="0">
                <a:latin typeface="Calibri" pitchFamily="34" charset="0"/>
              </a:rPr>
              <a:t>like us, they have to follow specific instructions </a:t>
            </a:r>
            <a:r>
              <a:rPr lang="en-US" sz="3200" b="1" u="sng" dirty="0">
                <a:latin typeface="Calibri" pitchFamily="34" charset="0"/>
              </a:rPr>
              <a:t>to make decisions</a:t>
            </a:r>
            <a:r>
              <a:rPr lang="en-US" sz="3200" b="1" dirty="0">
                <a:latin typeface="Calibri" pitchFamily="34" charset="0"/>
              </a:rPr>
              <a:t>.</a:t>
            </a:r>
          </a:p>
          <a:p>
            <a:r>
              <a:rPr lang="en-US" sz="3200" b="1" dirty="0">
                <a:latin typeface="Calibri" pitchFamily="34" charset="0"/>
              </a:rPr>
              <a:t>These instructions are given to their computer in the form of a </a:t>
            </a:r>
            <a:r>
              <a:rPr lang="en-US" sz="3200" b="1" i="1" dirty="0">
                <a:latin typeface="Calibri" pitchFamily="34" charset="0"/>
              </a:rPr>
              <a:t>program</a:t>
            </a:r>
            <a:r>
              <a:rPr lang="en-US" sz="3200" b="1" dirty="0">
                <a:latin typeface="Calibri" pitchFamily="34" charset="0"/>
              </a:rPr>
              <a:t>.  </a:t>
            </a:r>
          </a:p>
          <a:p>
            <a:r>
              <a:rPr lang="en-US" sz="3200" b="1" dirty="0">
                <a:latin typeface="Calibri" pitchFamily="34" charset="0"/>
              </a:rPr>
              <a:t>The computer can then read the program and act like the robot’s brain, controlling the robot based on just running each instruction in the program in sequence.  </a:t>
            </a:r>
          </a:p>
        </p:txBody>
      </p:sp>
      <p:sp>
        <p:nvSpPr>
          <p:cNvPr id="6" name="Slide Number Placeholder 5"/>
          <p:cNvSpPr>
            <a:spLocks noGrp="1"/>
          </p:cNvSpPr>
          <p:nvPr>
            <p:ph type="sldNum" sz="quarter" idx="12"/>
          </p:nvPr>
        </p:nvSpPr>
        <p:spPr/>
        <p:txBody>
          <a:bodyPr/>
          <a:lstStyle/>
          <a:p>
            <a:fld id="{75EBDF71-3D54-6244-9F65-7B2AD3B2FB04}" type="slidenum">
              <a:rPr lang="en-US" smtClean="0"/>
              <a:pPr/>
              <a:t>10</a:t>
            </a:fld>
            <a:endParaRPr lang="en-US"/>
          </a:p>
        </p:txBody>
      </p:sp>
      <p:sp>
        <p:nvSpPr>
          <p:cNvPr id="8" name="Title 1"/>
          <p:cNvSpPr txBox="1">
            <a:spLocks/>
          </p:cNvSpPr>
          <p:nvPr/>
        </p:nvSpPr>
        <p:spPr>
          <a:xfrm>
            <a:off x="457200" y="218364"/>
            <a:ext cx="7990764"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a:ln>
                  <a:noFill/>
                </a:ln>
                <a:solidFill>
                  <a:schemeClr val="tx2"/>
                </a:solidFill>
                <a:effectLst/>
                <a:uLnTx/>
                <a:uFillTx/>
                <a:latin typeface="Calibri" pitchFamily="34" charset="0"/>
                <a:ea typeface="+mj-ea"/>
                <a:cs typeface="+mj-cs"/>
              </a:rPr>
              <a:t>What Makes Something a Robot?  #1: </a:t>
            </a:r>
            <a:br>
              <a:rPr kumimoji="0" lang="en-US" sz="3000" b="1" i="0" u="none" strike="noStrike" kern="1200" cap="small" spc="0" normalizeH="0" baseline="0" noProof="0" dirty="0">
                <a:ln>
                  <a:noFill/>
                </a:ln>
                <a:solidFill>
                  <a:schemeClr val="tx2"/>
                </a:solidFill>
                <a:effectLst/>
                <a:uLnTx/>
                <a:uFillTx/>
                <a:latin typeface="Calibri" pitchFamily="34" charset="0"/>
                <a:ea typeface="+mj-ea"/>
                <a:cs typeface="+mj-cs"/>
              </a:rPr>
            </a:br>
            <a:r>
              <a:rPr kumimoji="0" lang="en-US" sz="3000" b="1" i="0" u="none" strike="noStrike" kern="1200" cap="small" spc="0" normalizeH="0" baseline="0" noProof="0" dirty="0">
                <a:ln>
                  <a:noFill/>
                </a:ln>
                <a:solidFill>
                  <a:srgbClr val="FF0000"/>
                </a:solidFill>
                <a:effectLst/>
                <a:uLnTx/>
                <a:uFillTx/>
                <a:latin typeface="Calibri" pitchFamily="34" charset="0"/>
                <a:ea typeface="+mj-ea"/>
                <a:cs typeface="+mj-cs"/>
              </a:rPr>
              <a:t>A Computer (to help it ‘make decisions’)</a:t>
            </a:r>
            <a:r>
              <a:rPr kumimoji="0" lang="en-US" sz="3000" b="1" i="0" u="none" strike="noStrike" kern="1200" cap="small" spc="0" normalizeH="0" baseline="0" noProof="0" dirty="0">
                <a:ln>
                  <a:noFill/>
                </a:ln>
                <a:solidFill>
                  <a:schemeClr val="tx2"/>
                </a:solidFill>
                <a:effectLst/>
                <a:uLnTx/>
                <a:uFillTx/>
                <a:latin typeface="Calibri" pitchFamily="34" charset="0"/>
                <a:ea typeface="+mj-ea"/>
                <a:cs typeface="+mj-cs"/>
              </a:rPr>
              <a:t>....Contd.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6704" t="27637" r="15035" b="20535"/>
          <a:stretch/>
        </p:blipFill>
        <p:spPr>
          <a:xfrm>
            <a:off x="3636085" y="4391969"/>
            <a:ext cx="4382847" cy="232955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41" y="1017611"/>
            <a:ext cx="6791325" cy="3619500"/>
          </a:xfrm>
          <a:prstGeom prst="rect">
            <a:avLst/>
          </a:prstGeom>
        </p:spPr>
      </p:pic>
      <p:sp>
        <p:nvSpPr>
          <p:cNvPr id="2" name="Title 1"/>
          <p:cNvSpPr>
            <a:spLocks noGrp="1"/>
          </p:cNvSpPr>
          <p:nvPr>
            <p:ph type="title"/>
          </p:nvPr>
        </p:nvSpPr>
        <p:spPr>
          <a:xfrm>
            <a:off x="457200" y="274638"/>
            <a:ext cx="7467600" cy="776240"/>
          </a:xfrm>
        </p:spPr>
        <p:txBody>
          <a:bodyPr>
            <a:normAutofit/>
          </a:bodyPr>
          <a:lstStyle/>
          <a:p>
            <a:r>
              <a:rPr lang="en-US" sz="4400" b="1" dirty="0">
                <a:latin typeface="Calibri" pitchFamily="34" charset="0"/>
              </a:rPr>
              <a:t>Computer of the EV3</a:t>
            </a:r>
          </a:p>
        </p:txBody>
      </p:sp>
      <p:sp>
        <p:nvSpPr>
          <p:cNvPr id="3" name="Content Placeholder 2"/>
          <p:cNvSpPr>
            <a:spLocks noGrp="1"/>
          </p:cNvSpPr>
          <p:nvPr>
            <p:ph sz="quarter" idx="1"/>
          </p:nvPr>
        </p:nvSpPr>
        <p:spPr/>
        <p:txBody>
          <a:bodyPr/>
          <a:lstStyle/>
          <a:p>
            <a:r>
              <a:rPr lang="en-US" sz="2800" b="1" dirty="0">
                <a:latin typeface="Calibri" pitchFamily="34" charset="0"/>
              </a:rPr>
              <a:t>The computer of the EV3 is called the EV3 computer brick.  </a:t>
            </a:r>
          </a:p>
          <a:p>
            <a:r>
              <a:rPr lang="en-US" sz="2800" b="1" dirty="0">
                <a:latin typeface="Calibri" pitchFamily="34" charset="0"/>
              </a:rPr>
              <a:t>We can program the EV3 using a programming software that LEGO provides with the EV3. </a:t>
            </a:r>
          </a:p>
          <a:p>
            <a:endParaRPr lang="en-US" dirty="0"/>
          </a:p>
        </p:txBody>
      </p:sp>
      <p:sp>
        <p:nvSpPr>
          <p:cNvPr id="8" name="Slide Number Placeholder 7"/>
          <p:cNvSpPr>
            <a:spLocks noGrp="1"/>
          </p:cNvSpPr>
          <p:nvPr>
            <p:ph type="sldNum" sz="quarter" idx="12"/>
          </p:nvPr>
        </p:nvSpPr>
        <p:spPr/>
        <p:txBody>
          <a:bodyPr/>
          <a:lstStyle/>
          <a:p>
            <a:fld id="{75EBDF71-3D54-6244-9F65-7B2AD3B2FB04}"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Calibri" pitchFamily="34" charset="0"/>
              </a:rPr>
              <a:t>What Makes Something a Robot? #2: </a:t>
            </a:r>
            <a:r>
              <a:rPr lang="en-US" sz="3600" b="1" dirty="0">
                <a:solidFill>
                  <a:srgbClr val="FF0000"/>
                </a:solidFill>
                <a:latin typeface="Calibri" pitchFamily="34" charset="0"/>
              </a:rPr>
              <a:t>Inputs to ‘SENSE’ (via sensors)</a:t>
            </a:r>
          </a:p>
        </p:txBody>
      </p:sp>
      <p:sp>
        <p:nvSpPr>
          <p:cNvPr id="3" name="Content Placeholder 2"/>
          <p:cNvSpPr>
            <a:spLocks noGrp="1"/>
          </p:cNvSpPr>
          <p:nvPr>
            <p:ph sz="quarter" idx="1"/>
          </p:nvPr>
        </p:nvSpPr>
        <p:spPr>
          <a:xfrm>
            <a:off x="245660" y="1600199"/>
            <a:ext cx="5555431" cy="5257801"/>
          </a:xfrm>
        </p:spPr>
        <p:txBody>
          <a:bodyPr>
            <a:normAutofit fontScale="92500" lnSpcReduction="10000"/>
          </a:bodyPr>
          <a:lstStyle/>
          <a:p>
            <a:r>
              <a:rPr lang="en-US" sz="2600" b="1" dirty="0">
                <a:latin typeface="Calibri" pitchFamily="34" charset="0"/>
              </a:rPr>
              <a:t>Robots need inputs, which provide information  to the its computer to make decisions.  </a:t>
            </a:r>
          </a:p>
          <a:p>
            <a:pPr lvl="1"/>
            <a:r>
              <a:rPr lang="en-US" sz="2600" b="1" dirty="0">
                <a:latin typeface="Calibri" pitchFamily="34" charset="0"/>
              </a:rPr>
              <a:t>Think of it as a signal going “in” to the computer</a:t>
            </a:r>
          </a:p>
          <a:p>
            <a:r>
              <a:rPr lang="en-US" sz="2600" b="1" dirty="0">
                <a:latin typeface="Calibri" pitchFamily="34" charset="0"/>
              </a:rPr>
              <a:t>Example</a:t>
            </a:r>
          </a:p>
          <a:p>
            <a:pPr lvl="1"/>
            <a:r>
              <a:rPr lang="en-US" sz="2600" b="1" dirty="0">
                <a:latin typeface="Calibri" pitchFamily="34" charset="0"/>
              </a:rPr>
              <a:t>The mouse and keyboard on your computer</a:t>
            </a:r>
          </a:p>
          <a:p>
            <a:pPr lvl="1"/>
            <a:r>
              <a:rPr lang="en-US" sz="2600" b="1" dirty="0">
                <a:latin typeface="Calibri" pitchFamily="34" charset="0"/>
              </a:rPr>
              <a:t>A camera on a robot that can act as its eye</a:t>
            </a:r>
          </a:p>
          <a:p>
            <a:r>
              <a:rPr lang="en-US" sz="2600" b="1" dirty="0">
                <a:latin typeface="Calibri" pitchFamily="34" charset="0"/>
              </a:rPr>
              <a:t>Note: The important thing about inputs is that they have no effect if the program doesn’t tell the computer to look for them!</a:t>
            </a:r>
          </a:p>
        </p:txBody>
      </p:sp>
      <p:sp>
        <p:nvSpPr>
          <p:cNvPr id="6" name="Slide Number Placeholder 5"/>
          <p:cNvSpPr>
            <a:spLocks noGrp="1"/>
          </p:cNvSpPr>
          <p:nvPr>
            <p:ph type="sldNum" sz="quarter" idx="12"/>
          </p:nvPr>
        </p:nvSpPr>
        <p:spPr/>
        <p:txBody>
          <a:bodyPr/>
          <a:lstStyle/>
          <a:p>
            <a:fld id="{75EBDF71-3D54-6244-9F65-7B2AD3B2FB04}" type="slidenum">
              <a:rPr lang="en-US" smtClean="0"/>
              <a:pPr/>
              <a:t>12</a:t>
            </a:fld>
            <a:endParaRPr lang="en-US"/>
          </a:p>
        </p:txBody>
      </p:sp>
      <p:pic>
        <p:nvPicPr>
          <p:cNvPr id="7" name="Picture 6"/>
          <p:cNvPicPr>
            <a:picLocks noChangeAspect="1"/>
          </p:cNvPicPr>
          <p:nvPr/>
        </p:nvPicPr>
        <p:blipFill>
          <a:blip r:embed="rId2"/>
          <a:srcRect r="20752" b="11143"/>
          <a:stretch>
            <a:fillRect/>
          </a:stretch>
        </p:blipFill>
        <p:spPr>
          <a:xfrm>
            <a:off x="6101343" y="1306285"/>
            <a:ext cx="2327924" cy="1740129"/>
          </a:xfrm>
          <a:prstGeom prst="rect">
            <a:avLst/>
          </a:prstGeom>
        </p:spPr>
      </p:pic>
      <p:pic>
        <p:nvPicPr>
          <p:cNvPr id="8" name="Picture 7"/>
          <p:cNvPicPr>
            <a:picLocks noChangeAspect="1"/>
          </p:cNvPicPr>
          <p:nvPr/>
        </p:nvPicPr>
        <p:blipFill>
          <a:blip r:embed="rId3"/>
          <a:stretch>
            <a:fillRect/>
          </a:stretch>
        </p:blipFill>
        <p:spPr>
          <a:xfrm>
            <a:off x="5801092" y="3290836"/>
            <a:ext cx="2628176" cy="1272037"/>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401" y="4654053"/>
            <a:ext cx="1209512" cy="18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9894" y="3656665"/>
            <a:ext cx="3609122" cy="2523566"/>
          </a:xfrm>
          <a:prstGeom prst="rect">
            <a:avLst/>
          </a:prstGeom>
        </p:spPr>
      </p:pic>
      <p:pic>
        <p:nvPicPr>
          <p:cNvPr id="5" name="Picture 4"/>
          <p:cNvPicPr>
            <a:picLocks noChangeAspect="1"/>
          </p:cNvPicPr>
          <p:nvPr/>
        </p:nvPicPr>
        <p:blipFill>
          <a:blip r:embed="rId3"/>
          <a:stretch>
            <a:fillRect/>
          </a:stretch>
        </p:blipFill>
        <p:spPr>
          <a:xfrm>
            <a:off x="4642388" y="754714"/>
            <a:ext cx="3909762" cy="2573092"/>
          </a:xfrm>
          <a:prstGeom prst="rect">
            <a:avLst/>
          </a:prstGeom>
        </p:spPr>
      </p:pic>
      <p:sp>
        <p:nvSpPr>
          <p:cNvPr id="2" name="Title 1"/>
          <p:cNvSpPr>
            <a:spLocks noGrp="1"/>
          </p:cNvSpPr>
          <p:nvPr>
            <p:ph type="title"/>
          </p:nvPr>
        </p:nvSpPr>
        <p:spPr>
          <a:xfrm>
            <a:off x="457200" y="274638"/>
            <a:ext cx="7467600" cy="798788"/>
          </a:xfrm>
        </p:spPr>
        <p:txBody>
          <a:bodyPr>
            <a:noAutofit/>
          </a:bodyPr>
          <a:lstStyle/>
          <a:p>
            <a:r>
              <a:rPr lang="en-US" sz="3600" b="1" dirty="0">
                <a:latin typeface="Calibri" pitchFamily="34" charset="0"/>
              </a:rPr>
              <a:t>Inputs of the EV3: </a:t>
            </a:r>
            <a:r>
              <a:rPr lang="en-US" sz="3600" b="1" dirty="0">
                <a:solidFill>
                  <a:srgbClr val="FF0000"/>
                </a:solidFill>
                <a:latin typeface="Calibri" pitchFamily="34" charset="0"/>
              </a:rPr>
              <a:t>(sensors)</a:t>
            </a:r>
          </a:p>
        </p:txBody>
      </p:sp>
      <p:sp>
        <p:nvSpPr>
          <p:cNvPr id="3" name="Content Placeholder 2"/>
          <p:cNvSpPr>
            <a:spLocks noGrp="1"/>
          </p:cNvSpPr>
          <p:nvPr>
            <p:ph sz="quarter" idx="1"/>
          </p:nvPr>
        </p:nvSpPr>
        <p:spPr>
          <a:xfrm>
            <a:off x="245661" y="1600200"/>
            <a:ext cx="4500076" cy="3876262"/>
          </a:xfrm>
        </p:spPr>
        <p:txBody>
          <a:bodyPr>
            <a:normAutofit lnSpcReduction="10000"/>
          </a:bodyPr>
          <a:lstStyle/>
          <a:p>
            <a:r>
              <a:rPr lang="en-US" sz="2600" b="1" dirty="0">
                <a:latin typeface="Calibri" pitchFamily="34" charset="0"/>
              </a:rPr>
              <a:t>Four sensors come with the EV3</a:t>
            </a:r>
          </a:p>
          <a:p>
            <a:pPr lvl="1"/>
            <a:r>
              <a:rPr lang="en-US" sz="2600" b="1" dirty="0" smtClean="0">
                <a:latin typeface="Calibri" pitchFamily="34" charset="0"/>
              </a:rPr>
              <a:t>Color</a:t>
            </a:r>
            <a:r>
              <a:rPr lang="en-US" sz="2600" b="1" dirty="0" smtClean="0">
                <a:latin typeface="Calibri" pitchFamily="34" charset="0"/>
              </a:rPr>
              <a:t> </a:t>
            </a:r>
            <a:r>
              <a:rPr lang="en-US" sz="2600" b="1" dirty="0">
                <a:latin typeface="Calibri" pitchFamily="34" charset="0"/>
              </a:rPr>
              <a:t>sensor, touch sensor,</a:t>
            </a:r>
          </a:p>
          <a:p>
            <a:pPr lvl="1"/>
            <a:r>
              <a:rPr lang="en-US" sz="2600" b="1" dirty="0" smtClean="0">
                <a:latin typeface="Calibri" pitchFamily="34" charset="0"/>
              </a:rPr>
              <a:t>Rotation</a:t>
            </a:r>
            <a:r>
              <a:rPr lang="en-US" sz="2600" b="1" dirty="0" smtClean="0">
                <a:latin typeface="Calibri" pitchFamily="34" charset="0"/>
              </a:rPr>
              <a:t> </a:t>
            </a:r>
            <a:r>
              <a:rPr lang="en-US" sz="2600" b="1" dirty="0">
                <a:latin typeface="Calibri" pitchFamily="34" charset="0"/>
              </a:rPr>
              <a:t>sensor, ultrasonic sensor</a:t>
            </a:r>
          </a:p>
          <a:p>
            <a:pPr lvl="1">
              <a:buNone/>
            </a:pPr>
            <a:endParaRPr lang="en-US" sz="2600" b="1" dirty="0">
              <a:latin typeface="Calibri" pitchFamily="34" charset="0"/>
            </a:endParaRPr>
          </a:p>
          <a:p>
            <a:r>
              <a:rPr lang="en-US" sz="2600" b="1" dirty="0">
                <a:latin typeface="Calibri" pitchFamily="34" charset="0"/>
              </a:rPr>
              <a:t>The sensors are connected to the INPUT ports of the EV3 – 1, 2, 3, 4</a:t>
            </a:r>
          </a:p>
          <a:p>
            <a:pPr>
              <a:buNone/>
            </a:pPr>
            <a:endParaRPr lang="en-US" sz="2600" b="1" dirty="0">
              <a:latin typeface="Calibri" pitchFamily="34" charset="0"/>
            </a:endParaRPr>
          </a:p>
          <a:p>
            <a:pPr marL="0" indent="0">
              <a:buNone/>
            </a:pPr>
            <a:endParaRPr lang="en-US" sz="2600" b="1" dirty="0">
              <a:latin typeface="Calibri" pitchFamily="34" charset="0"/>
            </a:endParaRPr>
          </a:p>
        </p:txBody>
      </p:sp>
      <p:sp>
        <p:nvSpPr>
          <p:cNvPr id="6" name="Slide Number Placeholder 5"/>
          <p:cNvSpPr>
            <a:spLocks noGrp="1"/>
          </p:cNvSpPr>
          <p:nvPr>
            <p:ph type="sldNum" sz="quarter" idx="12"/>
          </p:nvPr>
        </p:nvSpPr>
        <p:spPr/>
        <p:txBody>
          <a:bodyPr/>
          <a:lstStyle/>
          <a:p>
            <a:fld id="{75EBDF71-3D54-6244-9F65-7B2AD3B2FB0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3115"/>
          <a:stretch/>
        </p:blipFill>
        <p:spPr>
          <a:xfrm>
            <a:off x="5067883" y="4518212"/>
            <a:ext cx="3089323" cy="2300172"/>
          </a:xfrm>
          <a:prstGeom prst="rect">
            <a:avLst/>
          </a:prstGeom>
        </p:spPr>
      </p:pic>
      <p:sp>
        <p:nvSpPr>
          <p:cNvPr id="3" name="Content Placeholder 2"/>
          <p:cNvSpPr>
            <a:spLocks noGrp="1"/>
          </p:cNvSpPr>
          <p:nvPr>
            <p:ph sz="quarter" idx="1"/>
          </p:nvPr>
        </p:nvSpPr>
        <p:spPr>
          <a:xfrm>
            <a:off x="218364" y="1417638"/>
            <a:ext cx="6182436" cy="4754562"/>
          </a:xfrm>
        </p:spPr>
        <p:txBody>
          <a:bodyPr>
            <a:noAutofit/>
          </a:bodyPr>
          <a:lstStyle/>
          <a:p>
            <a:pPr marL="177800" lvl="1" indent="-177800"/>
            <a:r>
              <a:rPr lang="en-US" sz="2200" b="1" dirty="0">
                <a:latin typeface="Calibri" pitchFamily="34" charset="0"/>
              </a:rPr>
              <a:t>An output is a command sent out by the robot computer to some other part of the robot</a:t>
            </a:r>
          </a:p>
          <a:p>
            <a:pPr marL="573088" lvl="2" indent="-177800"/>
            <a:r>
              <a:rPr lang="en-US" sz="2200" b="1" dirty="0">
                <a:latin typeface="Calibri" pitchFamily="34" charset="0"/>
              </a:rPr>
              <a:t>You can think of it as a signal going “out” of the computer.</a:t>
            </a:r>
          </a:p>
          <a:p>
            <a:pPr marL="231775" lvl="1" indent="-177800"/>
            <a:r>
              <a:rPr lang="en-US" sz="2200" b="1" dirty="0">
                <a:latin typeface="Calibri" pitchFamily="34" charset="0"/>
              </a:rPr>
              <a:t>Examples:</a:t>
            </a:r>
          </a:p>
          <a:p>
            <a:pPr marL="573088" lvl="2" indent="-109538"/>
            <a:r>
              <a:rPr lang="en-US" sz="2200" b="1" dirty="0">
                <a:latin typeface="Calibri" pitchFamily="34" charset="0"/>
              </a:rPr>
              <a:t> Your computer monitor</a:t>
            </a:r>
          </a:p>
          <a:p>
            <a:pPr marL="968375" lvl="3" indent="-107950"/>
            <a:r>
              <a:rPr lang="en-US" sz="2200" b="1" dirty="0">
                <a:latin typeface="Calibri" pitchFamily="34" charset="0"/>
              </a:rPr>
              <a:t> Your computer sends an image to your computer screen so that you can see what the computer is doing and use it easily.</a:t>
            </a:r>
          </a:p>
          <a:p>
            <a:pPr marL="682625" lvl="2" indent="-163513"/>
            <a:r>
              <a:rPr lang="en-US" sz="2200" b="1" dirty="0">
                <a:latin typeface="Calibri" pitchFamily="34" charset="0"/>
              </a:rPr>
              <a:t>Motors on a robot</a:t>
            </a:r>
          </a:p>
          <a:p>
            <a:pPr marL="968375" lvl="3" indent="-53975"/>
            <a:r>
              <a:rPr lang="en-US" sz="2200" b="1" dirty="0">
                <a:latin typeface="Calibri" pitchFamily="34" charset="0"/>
              </a:rPr>
              <a:t> The computer sends a signal to the motors of a robot to make it move.</a:t>
            </a:r>
          </a:p>
        </p:txBody>
      </p:sp>
      <p:sp>
        <p:nvSpPr>
          <p:cNvPr id="6" name="Slide Number Placeholder 5"/>
          <p:cNvSpPr>
            <a:spLocks noGrp="1"/>
          </p:cNvSpPr>
          <p:nvPr>
            <p:ph type="sldNum" sz="quarter" idx="12"/>
          </p:nvPr>
        </p:nvSpPr>
        <p:spPr/>
        <p:txBody>
          <a:bodyPr/>
          <a:lstStyle/>
          <a:p>
            <a:fld id="{75EBDF71-3D54-6244-9F65-7B2AD3B2FB04}" type="slidenum">
              <a:rPr lang="en-US" smtClean="0"/>
              <a:pPr/>
              <a:t>14</a:t>
            </a:fld>
            <a:endParaRPr lang="en-US"/>
          </a:p>
        </p:txBody>
      </p:sp>
      <p:pic>
        <p:nvPicPr>
          <p:cNvPr id="7" name="Picture 6"/>
          <p:cNvPicPr>
            <a:picLocks noChangeAspect="1"/>
          </p:cNvPicPr>
          <p:nvPr/>
        </p:nvPicPr>
        <p:blipFill>
          <a:blip r:embed="rId3"/>
          <a:srcRect l="17979" r="11044"/>
          <a:stretch>
            <a:fillRect/>
          </a:stretch>
        </p:blipFill>
        <p:spPr>
          <a:xfrm>
            <a:off x="6167103" y="1321702"/>
            <a:ext cx="2306471" cy="3249591"/>
          </a:xfrm>
          <a:prstGeom prst="rect">
            <a:avLst/>
          </a:prstGeom>
        </p:spPr>
      </p:pic>
      <p:sp>
        <p:nvSpPr>
          <p:cNvPr id="11" name="Title 1"/>
          <p:cNvSpPr>
            <a:spLocks noGrp="1"/>
          </p:cNvSpPr>
          <p:nvPr>
            <p:ph type="title"/>
          </p:nvPr>
        </p:nvSpPr>
        <p:spPr>
          <a:xfrm>
            <a:off x="457199" y="274638"/>
            <a:ext cx="8086299" cy="1143000"/>
          </a:xfrm>
        </p:spPr>
        <p:txBody>
          <a:bodyPr>
            <a:noAutofit/>
          </a:bodyPr>
          <a:lstStyle/>
          <a:p>
            <a:r>
              <a:rPr lang="en-US" sz="3600" b="1" dirty="0">
                <a:latin typeface="Calibri" pitchFamily="34" charset="0"/>
              </a:rPr>
              <a:t>What Makes Something a Robot? #3: </a:t>
            </a:r>
            <a:r>
              <a:rPr lang="en-US" sz="3600" b="1" dirty="0">
                <a:solidFill>
                  <a:srgbClr val="FF0000"/>
                </a:solidFill>
                <a:latin typeface="Calibri" pitchFamily="34" charset="0"/>
              </a:rPr>
              <a:t>Outputs to ‘ACT’ (via motors, for example)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188981" y="1008783"/>
            <a:ext cx="4244835" cy="3249686"/>
          </a:xfrm>
          <a:prstGeom prst="rect">
            <a:avLst/>
          </a:prstGeom>
        </p:spPr>
      </p:pic>
      <p:pic>
        <p:nvPicPr>
          <p:cNvPr id="4" name="Picture 3"/>
          <p:cNvPicPr>
            <a:picLocks noChangeAspect="1"/>
          </p:cNvPicPr>
          <p:nvPr/>
        </p:nvPicPr>
        <p:blipFill rotWithShape="1">
          <a:blip r:embed="rId3"/>
          <a:srcRect l="31902" t="1" r="377" b="24517"/>
          <a:stretch/>
        </p:blipFill>
        <p:spPr>
          <a:xfrm>
            <a:off x="4207592" y="4366501"/>
            <a:ext cx="3140989" cy="2304061"/>
          </a:xfrm>
          <a:prstGeom prst="rect">
            <a:avLst/>
          </a:prstGeom>
        </p:spPr>
      </p:pic>
      <p:sp>
        <p:nvSpPr>
          <p:cNvPr id="2" name="Title 1"/>
          <p:cNvSpPr>
            <a:spLocks noGrp="1"/>
          </p:cNvSpPr>
          <p:nvPr>
            <p:ph type="title"/>
          </p:nvPr>
        </p:nvSpPr>
        <p:spPr>
          <a:xfrm>
            <a:off x="457200" y="274638"/>
            <a:ext cx="7467600" cy="626114"/>
          </a:xfrm>
        </p:spPr>
        <p:txBody>
          <a:bodyPr>
            <a:normAutofit fontScale="90000"/>
          </a:bodyPr>
          <a:lstStyle/>
          <a:p>
            <a:pPr algn="ctr"/>
            <a:r>
              <a:rPr lang="en-US" sz="4400" b="1" dirty="0">
                <a:latin typeface="Calibri" pitchFamily="34" charset="0"/>
              </a:rPr>
              <a:t>Outputs of the EV3</a:t>
            </a:r>
          </a:p>
        </p:txBody>
      </p:sp>
      <p:sp>
        <p:nvSpPr>
          <p:cNvPr id="3" name="Content Placeholder 2"/>
          <p:cNvSpPr>
            <a:spLocks noGrp="1"/>
          </p:cNvSpPr>
          <p:nvPr>
            <p:ph sz="quarter" idx="1"/>
          </p:nvPr>
        </p:nvSpPr>
        <p:spPr>
          <a:xfrm>
            <a:off x="191069" y="1600200"/>
            <a:ext cx="3691555" cy="4572000"/>
          </a:xfrm>
        </p:spPr>
        <p:txBody>
          <a:bodyPr>
            <a:normAutofit lnSpcReduction="10000"/>
          </a:bodyPr>
          <a:lstStyle/>
          <a:p>
            <a:r>
              <a:rPr lang="en-US" b="1" dirty="0">
                <a:latin typeface="Calibri" pitchFamily="34" charset="0"/>
              </a:rPr>
              <a:t>The output ports are located at the top of the EV3 computer bricks.  These ports don’t take in any information, they only send it out.</a:t>
            </a:r>
          </a:p>
          <a:p>
            <a:pPr>
              <a:buNone/>
            </a:pPr>
            <a:endParaRPr lang="en-US" b="1" dirty="0">
              <a:latin typeface="Calibri" pitchFamily="34" charset="0"/>
            </a:endParaRPr>
          </a:p>
          <a:p>
            <a:r>
              <a:rPr lang="en-US" b="1" dirty="0">
                <a:latin typeface="Calibri" pitchFamily="34" charset="0"/>
              </a:rPr>
              <a:t>We can attach motors or lights to the output ports of the EV3 and then program the computer to activate them.</a:t>
            </a:r>
          </a:p>
          <a:p>
            <a:endParaRPr lang="en-US" dirty="0"/>
          </a:p>
        </p:txBody>
      </p:sp>
      <p:sp>
        <p:nvSpPr>
          <p:cNvPr id="8" name="Slide Number Placeholder 7"/>
          <p:cNvSpPr>
            <a:spLocks noGrp="1"/>
          </p:cNvSpPr>
          <p:nvPr>
            <p:ph type="sldNum" sz="quarter" idx="12"/>
          </p:nvPr>
        </p:nvSpPr>
        <p:spPr/>
        <p:txBody>
          <a:bodyPr/>
          <a:lstStyle/>
          <a:p>
            <a:fld id="{75EBDF71-3D54-6244-9F65-7B2AD3B2FB04}"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191000" y="2544185"/>
            <a:ext cx="4348439" cy="2861794"/>
          </a:xfrm>
          <a:prstGeom prst="rect">
            <a:avLst/>
          </a:prstGeom>
        </p:spPr>
      </p:pic>
      <p:sp>
        <p:nvSpPr>
          <p:cNvPr id="2" name="Title 1"/>
          <p:cNvSpPr>
            <a:spLocks noGrp="1"/>
          </p:cNvSpPr>
          <p:nvPr>
            <p:ph type="title"/>
          </p:nvPr>
        </p:nvSpPr>
        <p:spPr/>
        <p:txBody>
          <a:bodyPr>
            <a:normAutofit/>
          </a:bodyPr>
          <a:lstStyle/>
          <a:p>
            <a:pPr algn="ctr"/>
            <a:r>
              <a:rPr lang="en-US" sz="5400" b="1" dirty="0">
                <a:latin typeface="Calibri" pitchFamily="34" charset="0"/>
              </a:rPr>
              <a:t>Summary</a:t>
            </a:r>
          </a:p>
        </p:txBody>
      </p:sp>
      <p:sp>
        <p:nvSpPr>
          <p:cNvPr id="3" name="Content Placeholder 2"/>
          <p:cNvSpPr>
            <a:spLocks noGrp="1"/>
          </p:cNvSpPr>
          <p:nvPr>
            <p:ph sz="quarter" idx="1"/>
          </p:nvPr>
        </p:nvSpPr>
        <p:spPr>
          <a:xfrm>
            <a:off x="232011" y="1600199"/>
            <a:ext cx="4532150" cy="4899991"/>
          </a:xfrm>
        </p:spPr>
        <p:txBody>
          <a:bodyPr>
            <a:normAutofit/>
          </a:bodyPr>
          <a:lstStyle/>
          <a:p>
            <a:r>
              <a:rPr lang="en-US" b="1" dirty="0">
                <a:latin typeface="Calibri" pitchFamily="34" charset="0"/>
              </a:rPr>
              <a:t>The parts of a robot are</a:t>
            </a:r>
          </a:p>
          <a:p>
            <a:pPr lvl="1"/>
            <a:r>
              <a:rPr lang="en-US" b="1" dirty="0">
                <a:latin typeface="Calibri" pitchFamily="34" charset="0"/>
              </a:rPr>
              <a:t>A computer that needs to be programmed </a:t>
            </a:r>
            <a:r>
              <a:rPr lang="en-US" b="1" dirty="0">
                <a:solidFill>
                  <a:srgbClr val="FF0000"/>
                </a:solidFill>
                <a:latin typeface="Calibri" pitchFamily="34" charset="0"/>
              </a:rPr>
              <a:t>(to make decisions)</a:t>
            </a:r>
          </a:p>
          <a:p>
            <a:pPr lvl="1"/>
            <a:r>
              <a:rPr lang="en-US" b="1" dirty="0">
                <a:latin typeface="Calibri" pitchFamily="34" charset="0"/>
              </a:rPr>
              <a:t>Inputs </a:t>
            </a:r>
            <a:r>
              <a:rPr lang="en-US" b="1" dirty="0">
                <a:solidFill>
                  <a:srgbClr val="FF0000"/>
                </a:solidFill>
                <a:latin typeface="Calibri" pitchFamily="34" charset="0"/>
              </a:rPr>
              <a:t>(to ‘sense’ via sensors)</a:t>
            </a:r>
          </a:p>
          <a:p>
            <a:pPr lvl="1"/>
            <a:r>
              <a:rPr lang="en-US" b="1" dirty="0">
                <a:latin typeface="Calibri" pitchFamily="34" charset="0"/>
              </a:rPr>
              <a:t>Outputs </a:t>
            </a:r>
            <a:r>
              <a:rPr lang="en-US" b="1" dirty="0">
                <a:solidFill>
                  <a:srgbClr val="FF0000"/>
                </a:solidFill>
                <a:latin typeface="Calibri" pitchFamily="34" charset="0"/>
              </a:rPr>
              <a:t>(to ‘act’, e.g., via motors)</a:t>
            </a:r>
          </a:p>
          <a:p>
            <a:pPr lvl="1">
              <a:buNone/>
            </a:pPr>
            <a:endParaRPr lang="en-US" b="1" dirty="0">
              <a:solidFill>
                <a:srgbClr val="FF0000"/>
              </a:solidFill>
              <a:latin typeface="Calibri" pitchFamily="34" charset="0"/>
            </a:endParaRPr>
          </a:p>
          <a:p>
            <a:r>
              <a:rPr lang="en-US" b="1" dirty="0">
                <a:latin typeface="Calibri" pitchFamily="34" charset="0"/>
              </a:rPr>
              <a:t>Our EV3 has all three of these, and in the following activity, we’ll see how exactly we can put all these together and make the EV3 robot move based on your commands.</a:t>
            </a:r>
          </a:p>
        </p:txBody>
      </p:sp>
      <p:sp>
        <p:nvSpPr>
          <p:cNvPr id="7" name="Slide Number Placeholder 6"/>
          <p:cNvSpPr>
            <a:spLocks noGrp="1"/>
          </p:cNvSpPr>
          <p:nvPr>
            <p:ph type="sldNum" sz="quarter" idx="12"/>
          </p:nvPr>
        </p:nvSpPr>
        <p:spPr/>
        <p:txBody>
          <a:bodyPr/>
          <a:lstStyle/>
          <a:p>
            <a:fld id="{75EBDF71-3D54-6244-9F65-7B2AD3B2FB04}"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4059"/>
            <a:ext cx="7897005" cy="5732996"/>
          </a:xfrm>
        </p:spPr>
        <p:txBody>
          <a:bodyPr>
            <a:normAutofit/>
          </a:bodyPr>
          <a:lstStyle/>
          <a:p>
            <a:pPr>
              <a:buNone/>
            </a:pPr>
            <a:r>
              <a:rPr lang="en-US" sz="1400" b="1" dirty="0">
                <a:latin typeface="Times New Roman" pitchFamily="18" charset="0"/>
                <a:cs typeface="Times New Roman" pitchFamily="18" charset="0"/>
              </a:rPr>
              <a:t>Image 1: ADA Description: </a:t>
            </a:r>
            <a:r>
              <a:rPr lang="en-US" sz="1400" dirty="0">
                <a:latin typeface="Times New Roman" pitchFamily="18" charset="0"/>
                <a:cs typeface="Times New Roman" pitchFamily="18" charset="0"/>
              </a:rPr>
              <a:t>Asimov robot</a:t>
            </a:r>
          </a:p>
          <a:p>
            <a:pPr>
              <a:buNone/>
            </a:pPr>
            <a:r>
              <a:rPr lang="en-US" sz="1400" b="1" dirty="0">
                <a:latin typeface="Times New Roman" pitchFamily="18" charset="0"/>
                <a:cs typeface="Times New Roman" pitchFamily="18" charset="0"/>
              </a:rPr>
              <a:t>Image file name:</a:t>
            </a:r>
            <a:r>
              <a:rPr lang="en-US" sz="1400" dirty="0">
                <a:latin typeface="Times New Roman" pitchFamily="18" charset="0"/>
                <a:cs typeface="Times New Roman" pitchFamily="18" charset="0"/>
              </a:rPr>
              <a:t> Robot_asimo_cropped.jpg</a:t>
            </a:r>
          </a:p>
          <a:p>
            <a:pPr>
              <a:buNone/>
            </a:pPr>
            <a:r>
              <a:rPr lang="en-US" sz="1400" b="1" dirty="0">
                <a:latin typeface="Times New Roman" pitchFamily="18" charset="0"/>
                <a:cs typeface="Times New Roman" pitchFamily="18" charset="0"/>
              </a:rPr>
              <a:t>Source/Rights:</a:t>
            </a:r>
            <a:r>
              <a:rPr lang="en-US" sz="1400" dirty="0">
                <a:latin typeface="Times New Roman" pitchFamily="18" charset="0"/>
                <a:cs typeface="Times New Roman" pitchFamily="18" charset="0"/>
              </a:rPr>
              <a:t> http://commons.wikimedia.org/wiki/File:Robot_asimo_cropped.jpg</a:t>
            </a:r>
          </a:p>
          <a:p>
            <a:pPr lvl="1">
              <a:buNone/>
            </a:pPr>
            <a:endParaRPr lang="en-US" sz="1400" b="1" dirty="0">
              <a:solidFill>
                <a:srgbClr val="FF0000"/>
              </a:solidFill>
              <a:latin typeface="Times New Roman" pitchFamily="18" charset="0"/>
              <a:cs typeface="Times New Roman" pitchFamily="18" charset="0"/>
            </a:endParaRPr>
          </a:p>
          <a:p>
            <a:pPr>
              <a:buNone/>
            </a:pPr>
            <a:r>
              <a:rPr lang="en-US" sz="1400" b="1" dirty="0">
                <a:latin typeface="Times New Roman" pitchFamily="18" charset="0"/>
                <a:cs typeface="Times New Roman" pitchFamily="18" charset="0"/>
              </a:rPr>
              <a:t>Image 2: ADA Description: </a:t>
            </a:r>
            <a:r>
              <a:rPr lang="en-US" sz="1400" dirty="0">
                <a:latin typeface="Times New Roman" pitchFamily="18" charset="0"/>
                <a:cs typeface="Times New Roman" pitchFamily="18" charset="0"/>
              </a:rPr>
              <a:t>Shadow hand bulb</a:t>
            </a:r>
          </a:p>
          <a:p>
            <a:pPr>
              <a:buNone/>
            </a:pPr>
            <a:r>
              <a:rPr lang="en-US" sz="1400" b="1" dirty="0">
                <a:latin typeface="Times New Roman" pitchFamily="18" charset="0"/>
                <a:cs typeface="Times New Roman" pitchFamily="18" charset="0"/>
              </a:rPr>
              <a:t>Image file name:</a:t>
            </a:r>
            <a:r>
              <a:rPr lang="en-US" sz="1400" dirty="0">
                <a:latin typeface="Times New Roman" pitchFamily="18" charset="0"/>
                <a:cs typeface="Times New Roman" pitchFamily="18" charset="0"/>
              </a:rPr>
              <a:t> Shadow_Hand_Bulb_large_Alpha.png</a:t>
            </a:r>
          </a:p>
          <a:p>
            <a:pPr>
              <a:buNone/>
            </a:pPr>
            <a:r>
              <a:rPr lang="en-US" sz="1400" b="1" dirty="0">
                <a:latin typeface="Times New Roman" pitchFamily="18" charset="0"/>
                <a:cs typeface="Times New Roman" pitchFamily="18" charset="0"/>
              </a:rPr>
              <a:t>Source/Rights:</a:t>
            </a:r>
            <a:r>
              <a:rPr lang="en-US" sz="1400" dirty="0">
                <a:latin typeface="Times New Roman" pitchFamily="18" charset="0"/>
                <a:cs typeface="Times New Roman" pitchFamily="18" charset="0"/>
              </a:rPr>
              <a:t> http://meta.wikimedia.org/wiki/File:Shadow_Hand_Bulb_large_Alpha.png</a:t>
            </a:r>
          </a:p>
          <a:p>
            <a:pPr>
              <a:buNone/>
            </a:pPr>
            <a:endParaRPr lang="en-US" sz="1400" dirty="0">
              <a:latin typeface="Times New Roman" pitchFamily="18" charset="0"/>
              <a:cs typeface="Times New Roman" pitchFamily="18" charset="0"/>
            </a:endParaRPr>
          </a:p>
          <a:p>
            <a:pPr>
              <a:buNone/>
            </a:pPr>
            <a:r>
              <a:rPr lang="en-US" sz="1400" b="1" dirty="0">
                <a:latin typeface="Times New Roman" pitchFamily="18" charset="0"/>
                <a:cs typeface="Times New Roman" pitchFamily="18" charset="0"/>
              </a:rPr>
              <a:t>Image 3: ADA Description: </a:t>
            </a:r>
            <a:r>
              <a:rPr lang="en-US" sz="1400" dirty="0" err="1">
                <a:latin typeface="Times New Roman" pitchFamily="18" charset="0"/>
                <a:cs typeface="Times New Roman" pitchFamily="18" charset="0"/>
              </a:rPr>
              <a:t>Tiktok</a:t>
            </a:r>
            <a:r>
              <a:rPr lang="en-US" sz="1400" dirty="0">
                <a:latin typeface="Times New Roman" pitchFamily="18" charset="0"/>
                <a:cs typeface="Times New Roman" pitchFamily="18" charset="0"/>
              </a:rPr>
              <a:t> of Oz</a:t>
            </a:r>
          </a:p>
          <a:p>
            <a:pPr>
              <a:buNone/>
            </a:pPr>
            <a:r>
              <a:rPr lang="en-US" sz="1400" b="1" dirty="0">
                <a:latin typeface="Times New Roman" pitchFamily="18" charset="0"/>
                <a:cs typeface="Times New Roman" pitchFamily="18" charset="0"/>
              </a:rPr>
              <a:t>Image file name:</a:t>
            </a:r>
            <a:r>
              <a:rPr lang="en-US" sz="1400" dirty="0">
                <a:latin typeface="Times New Roman" pitchFamily="18" charset="0"/>
                <a:cs typeface="Times New Roman" pitchFamily="18" charset="0"/>
              </a:rPr>
              <a:t> Tiktok.png</a:t>
            </a:r>
          </a:p>
          <a:p>
            <a:pPr>
              <a:buNone/>
            </a:pPr>
            <a:r>
              <a:rPr lang="en-US" sz="1400" b="1" dirty="0">
                <a:latin typeface="Times New Roman" pitchFamily="18" charset="0"/>
                <a:cs typeface="Times New Roman" pitchFamily="18" charset="0"/>
              </a:rPr>
              <a:t>Source/Rights:</a:t>
            </a:r>
            <a:r>
              <a:rPr lang="en-US" sz="1400" dirty="0">
                <a:latin typeface="Times New Roman" pitchFamily="18" charset="0"/>
                <a:cs typeface="Times New Roman" pitchFamily="18" charset="0"/>
              </a:rPr>
              <a:t> </a:t>
            </a:r>
            <a:r>
              <a:rPr lang="en-US" sz="1400" b="1" dirty="0">
                <a:latin typeface="Times New Roman" pitchFamily="18" charset="0"/>
                <a:cs typeface="Times New Roman" pitchFamily="18" charset="0"/>
              </a:rPr>
              <a:t> </a:t>
            </a:r>
            <a:r>
              <a:rPr lang="en-US" sz="1400" dirty="0">
                <a:latin typeface="Times New Roman" pitchFamily="18" charset="0"/>
                <a:cs typeface="Times New Roman" pitchFamily="18" charset="0"/>
              </a:rPr>
              <a:t>http://meta.wikimedia.org/wiki/File:Tiktok.png</a:t>
            </a:r>
          </a:p>
          <a:p>
            <a:pPr>
              <a:buNone/>
            </a:pPr>
            <a:endParaRPr lang="en-US" sz="1400" dirty="0">
              <a:latin typeface="Times New Roman" pitchFamily="18" charset="0"/>
              <a:cs typeface="Times New Roman" pitchFamily="18" charset="0"/>
            </a:endParaRPr>
          </a:p>
          <a:p>
            <a:pPr>
              <a:buNone/>
            </a:pPr>
            <a:r>
              <a:rPr lang="en-US" sz="1400" b="1" dirty="0">
                <a:latin typeface="Times New Roman" pitchFamily="18" charset="0"/>
                <a:cs typeface="Times New Roman" pitchFamily="18" charset="0"/>
              </a:rPr>
              <a:t>Image 4: ADA Description: </a:t>
            </a:r>
            <a:r>
              <a:rPr lang="en-US" sz="1400" dirty="0">
                <a:latin typeface="Times New Roman" pitchFamily="18" charset="0"/>
                <a:cs typeface="Times New Roman" pitchFamily="18" charset="0"/>
              </a:rPr>
              <a:t>Sony </a:t>
            </a:r>
            <a:r>
              <a:rPr lang="en-US" sz="1400" dirty="0" err="1">
                <a:latin typeface="Times New Roman" pitchFamily="18" charset="0"/>
                <a:cs typeface="Times New Roman" pitchFamily="18" charset="0"/>
              </a:rPr>
              <a:t>Orio</a:t>
            </a:r>
            <a:r>
              <a:rPr lang="en-US" sz="1400" dirty="0">
                <a:latin typeface="Times New Roman" pitchFamily="18" charset="0"/>
                <a:cs typeface="Times New Roman" pitchFamily="18" charset="0"/>
              </a:rPr>
              <a:t> robot</a:t>
            </a:r>
          </a:p>
          <a:p>
            <a:pPr>
              <a:buNone/>
            </a:pPr>
            <a:r>
              <a:rPr lang="en-US" sz="1400" b="1" dirty="0">
                <a:latin typeface="Times New Roman" pitchFamily="18" charset="0"/>
                <a:cs typeface="Times New Roman" pitchFamily="18" charset="0"/>
              </a:rPr>
              <a:t>Image file name:</a:t>
            </a:r>
            <a:r>
              <a:rPr lang="en-US" sz="1400" dirty="0">
                <a:latin typeface="Times New Roman" pitchFamily="18" charset="0"/>
                <a:cs typeface="Times New Roman" pitchFamily="18" charset="0"/>
              </a:rPr>
              <a:t> Sony_Qrio_Robot.jpg</a:t>
            </a:r>
          </a:p>
          <a:p>
            <a:pPr>
              <a:buNone/>
            </a:pPr>
            <a:r>
              <a:rPr lang="en-US" sz="1400" b="1" dirty="0">
                <a:latin typeface="Times New Roman" pitchFamily="18" charset="0"/>
                <a:cs typeface="Times New Roman" pitchFamily="18" charset="0"/>
              </a:rPr>
              <a:t>Source/Rights:</a:t>
            </a:r>
            <a:r>
              <a:rPr lang="en-US" sz="1400" dirty="0">
                <a:latin typeface="Times New Roman" pitchFamily="18" charset="0"/>
                <a:cs typeface="Times New Roman" pitchFamily="18" charset="0"/>
              </a:rPr>
              <a:t> http://meta.wikimedia.org/wiki/File:Sony_Qrio_Robot.jp</a:t>
            </a:r>
            <a:r>
              <a:rPr lang="en-US" sz="1400" b="1" dirty="0">
                <a:latin typeface="Times New Roman" pitchFamily="18" charset="0"/>
                <a:cs typeface="Times New Roman" pitchFamily="18" charset="0"/>
              </a:rPr>
              <a:t>g</a:t>
            </a:r>
            <a:endParaRPr lang="en-US" sz="1400" dirty="0">
              <a:latin typeface="Times New Roman" pitchFamily="18" charset="0"/>
              <a:cs typeface="Times New Roman" pitchFamily="18" charset="0"/>
            </a:endParaRPr>
          </a:p>
          <a:p>
            <a:pPr>
              <a:buNone/>
            </a:pPr>
            <a:endParaRPr lang="en-US" sz="1400" dirty="0">
              <a:latin typeface="Times New Roman" pitchFamily="18" charset="0"/>
              <a:cs typeface="Times New Roman" pitchFamily="18" charset="0"/>
            </a:endParaRPr>
          </a:p>
          <a:p>
            <a:pPr>
              <a:buNone/>
            </a:pPr>
            <a:r>
              <a:rPr lang="en-US" sz="1400" b="1" dirty="0">
                <a:latin typeface="Times New Roman" pitchFamily="18" charset="0"/>
                <a:cs typeface="Times New Roman" pitchFamily="18" charset="0"/>
              </a:rPr>
              <a:t>Image 5: ADA Description: </a:t>
            </a:r>
            <a:r>
              <a:rPr lang="en-US" sz="1400" dirty="0" err="1">
                <a:latin typeface="Times New Roman" pitchFamily="18" charset="0"/>
                <a:cs typeface="Times New Roman" pitchFamily="18" charset="0"/>
              </a:rPr>
              <a:t>Robug</a:t>
            </a:r>
            <a:endParaRPr lang="en-US" sz="1400" dirty="0">
              <a:latin typeface="Times New Roman" pitchFamily="18" charset="0"/>
              <a:cs typeface="Times New Roman" pitchFamily="18" charset="0"/>
            </a:endParaRPr>
          </a:p>
          <a:p>
            <a:pPr>
              <a:buNone/>
            </a:pPr>
            <a:r>
              <a:rPr lang="en-US" sz="1400" b="1" dirty="0">
                <a:latin typeface="Times New Roman" pitchFamily="18" charset="0"/>
                <a:cs typeface="Times New Roman" pitchFamily="18" charset="0"/>
              </a:rPr>
              <a:t>Image file name:</a:t>
            </a:r>
            <a:r>
              <a:rPr lang="en-US" sz="1400" dirty="0">
                <a:latin typeface="Times New Roman" pitchFamily="18" charset="0"/>
                <a:cs typeface="Times New Roman" pitchFamily="18" charset="0"/>
              </a:rPr>
              <a:t> Robug-3.jpeg</a:t>
            </a:r>
          </a:p>
          <a:p>
            <a:pPr>
              <a:buNone/>
            </a:pPr>
            <a:r>
              <a:rPr lang="en-US" sz="1400" b="1" dirty="0">
                <a:latin typeface="Times New Roman" pitchFamily="18" charset="0"/>
                <a:cs typeface="Times New Roman" pitchFamily="18" charset="0"/>
              </a:rPr>
              <a:t>Source/Rights:</a:t>
            </a:r>
            <a:r>
              <a:rPr lang="en-US" sz="1400" dirty="0">
                <a:latin typeface="Times New Roman" pitchFamily="18" charset="0"/>
                <a:cs typeface="Times New Roman" pitchFamily="18" charset="0"/>
              </a:rPr>
              <a:t> http://meta.wikimedia.org/wiki/File:Robug-3.jpeg</a:t>
            </a:r>
          </a:p>
        </p:txBody>
      </p:sp>
      <p:sp>
        <p:nvSpPr>
          <p:cNvPr id="7" name="Slide Number Placeholder 6"/>
          <p:cNvSpPr>
            <a:spLocks noGrp="1"/>
          </p:cNvSpPr>
          <p:nvPr>
            <p:ph type="sldNum" sz="quarter" idx="12"/>
          </p:nvPr>
        </p:nvSpPr>
        <p:spPr/>
        <p:txBody>
          <a:bodyPr/>
          <a:lstStyle/>
          <a:p>
            <a:fld id="{75EBDF71-3D54-6244-9F65-7B2AD3B2FB04}" type="slidenum">
              <a:rPr lang="en-US" smtClean="0"/>
              <a:pPr/>
              <a:t>17</a:t>
            </a:fld>
            <a:endParaRPr lang="en-US"/>
          </a:p>
        </p:txBody>
      </p:sp>
      <p:sp>
        <p:nvSpPr>
          <p:cNvPr id="8" name="Title 1"/>
          <p:cNvSpPr>
            <a:spLocks noGrp="1"/>
          </p:cNvSpPr>
          <p:nvPr>
            <p:ph type="title"/>
          </p:nvPr>
        </p:nvSpPr>
        <p:spPr>
          <a:xfrm>
            <a:off x="457200" y="207945"/>
            <a:ext cx="7467600" cy="626114"/>
          </a:xfrm>
        </p:spPr>
        <p:txBody>
          <a:bodyPr>
            <a:normAutofit fontScale="90000"/>
          </a:bodyPr>
          <a:lstStyle/>
          <a:p>
            <a:pPr algn="ctr"/>
            <a:r>
              <a:rPr lang="en-US" sz="4400" b="1" dirty="0">
                <a:latin typeface="Calibri" pitchFamily="34" charset="0"/>
              </a:rPr>
              <a:t>Image source/rights</a:t>
            </a:r>
          </a:p>
        </p:txBody>
      </p:sp>
    </p:spTree>
    <p:extLst>
      <p:ext uri="{BB962C8B-B14F-4D97-AF65-F5344CB8AC3E}">
        <p14:creationId xmlns:p14="http://schemas.microsoft.com/office/powerpoint/2010/main" val="222474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4059"/>
            <a:ext cx="7897005" cy="5732996"/>
          </a:xfrm>
        </p:spPr>
        <p:txBody>
          <a:bodyPr>
            <a:normAutofit/>
          </a:bodyPr>
          <a:lstStyle/>
          <a:p>
            <a:pPr>
              <a:buNone/>
            </a:pPr>
            <a:r>
              <a:rPr lang="en-US" sz="1400" b="1" dirty="0">
                <a:latin typeface="Times New Roman" pitchFamily="18" charset="0"/>
                <a:cs typeface="Times New Roman" pitchFamily="18" charset="0"/>
              </a:rPr>
              <a:t>Image 6: ADA Description: </a:t>
            </a:r>
            <a:r>
              <a:rPr lang="en-US" sz="1400" dirty="0">
                <a:latin typeface="Times New Roman" pitchFamily="18" charset="0"/>
                <a:cs typeface="Times New Roman" pitchFamily="18" charset="0"/>
              </a:rPr>
              <a:t>Airplane</a:t>
            </a:r>
          </a:p>
          <a:p>
            <a:pPr>
              <a:buNone/>
            </a:pPr>
            <a:r>
              <a:rPr lang="en-US" sz="1400" b="1" dirty="0">
                <a:latin typeface="Times New Roman" pitchFamily="18" charset="0"/>
                <a:cs typeface="Times New Roman" pitchFamily="18" charset="0"/>
              </a:rPr>
              <a:t>Image file name:</a:t>
            </a:r>
            <a:r>
              <a:rPr lang="en-US" sz="1400" dirty="0">
                <a:latin typeface="Times New Roman" pitchFamily="18" charset="0"/>
                <a:cs typeface="Times New Roman" pitchFamily="18" charset="0"/>
              </a:rPr>
              <a:t> Airplane_clipart.svg</a:t>
            </a:r>
          </a:p>
          <a:p>
            <a:pPr>
              <a:buNone/>
            </a:pPr>
            <a:r>
              <a:rPr lang="en-US" sz="1400" b="1" dirty="0">
                <a:latin typeface="Times New Roman" pitchFamily="18" charset="0"/>
                <a:cs typeface="Times New Roman" pitchFamily="18" charset="0"/>
              </a:rPr>
              <a:t>Source/Rights:</a:t>
            </a:r>
            <a:r>
              <a:rPr lang="en-US" sz="1400" dirty="0">
                <a:latin typeface="Times New Roman" pitchFamily="18" charset="0"/>
                <a:cs typeface="Times New Roman" pitchFamily="18" charset="0"/>
              </a:rPr>
              <a:t> http://meta.wikimedia.org/wiki/File:Airplane_clipart.svg</a:t>
            </a:r>
          </a:p>
          <a:p>
            <a:pPr>
              <a:buNone/>
            </a:pPr>
            <a:endParaRPr lang="en-US" sz="1400" b="1" dirty="0">
              <a:solidFill>
                <a:srgbClr val="FF0000"/>
              </a:solidFill>
              <a:latin typeface="Times New Roman" pitchFamily="18" charset="0"/>
              <a:cs typeface="Times New Roman" pitchFamily="18" charset="0"/>
            </a:endParaRPr>
          </a:p>
          <a:p>
            <a:pPr>
              <a:buNone/>
            </a:pPr>
            <a:r>
              <a:rPr lang="en-US" sz="1400" b="1" dirty="0">
                <a:latin typeface="Times New Roman" pitchFamily="18" charset="0"/>
                <a:cs typeface="Times New Roman" pitchFamily="18" charset="0"/>
              </a:rPr>
              <a:t>Image 7: ADA Description: </a:t>
            </a:r>
            <a:r>
              <a:rPr lang="en-US" sz="1400" dirty="0">
                <a:latin typeface="Times New Roman" pitchFamily="18" charset="0"/>
                <a:cs typeface="Times New Roman" pitchFamily="18" charset="0"/>
              </a:rPr>
              <a:t>Truck</a:t>
            </a:r>
          </a:p>
          <a:p>
            <a:pPr>
              <a:buNone/>
            </a:pPr>
            <a:r>
              <a:rPr lang="en-US" sz="1400" b="1" dirty="0">
                <a:latin typeface="Times New Roman" pitchFamily="18" charset="0"/>
                <a:cs typeface="Times New Roman" pitchFamily="18" charset="0"/>
              </a:rPr>
              <a:t>Image file name:</a:t>
            </a:r>
            <a:r>
              <a:rPr lang="en-US" sz="1400" dirty="0">
                <a:latin typeface="Times New Roman" pitchFamily="18" charset="0"/>
                <a:cs typeface="Times New Roman" pitchFamily="18" charset="0"/>
              </a:rPr>
              <a:t> OS_ANGELES_WESTERN_AVENUE_FIRE_DEPARTMENT_TRUCK_IMAGE_PATRICE_RAUNET_HOLLYWOOD.jpg</a:t>
            </a:r>
          </a:p>
          <a:p>
            <a:pPr>
              <a:buNone/>
            </a:pPr>
            <a:r>
              <a:rPr lang="en-US" sz="1400" b="1" dirty="0">
                <a:latin typeface="Times New Roman" pitchFamily="18" charset="0"/>
                <a:cs typeface="Times New Roman" pitchFamily="18" charset="0"/>
              </a:rPr>
              <a:t>Source/Rights:</a:t>
            </a:r>
            <a:r>
              <a:rPr lang="en-US" sz="1400" dirty="0">
                <a:latin typeface="Times New Roman" pitchFamily="18" charset="0"/>
                <a:cs typeface="Times New Roman" pitchFamily="18" charset="0"/>
              </a:rPr>
              <a:t> http://meta.wikimedia.org/wiki/File:LOS_ANGELES_WESTERN_AVENUE_FIRE_DEPARTMENT_TRUCK_IMAGE_PATRICE_RAUNET_HOLLYWOOD.jpg</a:t>
            </a:r>
          </a:p>
          <a:p>
            <a:pPr>
              <a:buNone/>
            </a:pPr>
            <a:endParaRPr lang="en-US" sz="1400" dirty="0">
              <a:latin typeface="Times New Roman" pitchFamily="18" charset="0"/>
              <a:cs typeface="Times New Roman" pitchFamily="18" charset="0"/>
            </a:endParaRPr>
          </a:p>
          <a:p>
            <a:pPr>
              <a:buNone/>
            </a:pPr>
            <a:r>
              <a:rPr lang="en-US" sz="1400" b="1" dirty="0">
                <a:latin typeface="Times New Roman" pitchFamily="18" charset="0"/>
                <a:cs typeface="Times New Roman" pitchFamily="18" charset="0"/>
              </a:rPr>
              <a:t>Image 8: ADA Description: </a:t>
            </a:r>
            <a:r>
              <a:rPr lang="en-US" sz="1400" dirty="0">
                <a:latin typeface="Times New Roman" pitchFamily="18" charset="0"/>
                <a:cs typeface="Times New Roman" pitchFamily="18" charset="0"/>
              </a:rPr>
              <a:t>TV</a:t>
            </a:r>
          </a:p>
          <a:p>
            <a:pPr>
              <a:buNone/>
            </a:pPr>
            <a:r>
              <a:rPr lang="en-US" sz="1400" b="1" dirty="0">
                <a:latin typeface="Times New Roman" pitchFamily="18" charset="0"/>
                <a:cs typeface="Times New Roman" pitchFamily="18" charset="0"/>
              </a:rPr>
              <a:t>Image file name:</a:t>
            </a:r>
            <a:r>
              <a:rPr lang="en-US" sz="1400" dirty="0">
                <a:latin typeface="Times New Roman" pitchFamily="18" charset="0"/>
                <a:cs typeface="Times New Roman" pitchFamily="18" charset="0"/>
              </a:rPr>
              <a:t> TV-icon-2.svg</a:t>
            </a:r>
          </a:p>
          <a:p>
            <a:pPr>
              <a:buNone/>
            </a:pPr>
            <a:r>
              <a:rPr lang="en-US" sz="1400" b="1" dirty="0">
                <a:latin typeface="Times New Roman" pitchFamily="18" charset="0"/>
                <a:cs typeface="Times New Roman" pitchFamily="18" charset="0"/>
              </a:rPr>
              <a:t>Source/Rights:</a:t>
            </a:r>
            <a:r>
              <a:rPr lang="en-US" sz="1400" dirty="0">
                <a:latin typeface="Times New Roman" pitchFamily="18" charset="0"/>
                <a:cs typeface="Times New Roman" pitchFamily="18" charset="0"/>
              </a:rPr>
              <a:t> http://meta.wikimedia.org/wiki/File:TV-icon-2.svg</a:t>
            </a:r>
          </a:p>
          <a:p>
            <a:pPr>
              <a:buNone/>
            </a:pPr>
            <a:endParaRPr lang="en-US" sz="1400" b="1" dirty="0">
              <a:latin typeface="Calibri" pitchFamily="34" charset="0"/>
            </a:endParaRPr>
          </a:p>
          <a:p>
            <a:pPr>
              <a:buNone/>
            </a:pPr>
            <a:endParaRPr lang="en-US" sz="1400"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75EBDF71-3D54-6244-9F65-7B2AD3B2FB04}" type="slidenum">
              <a:rPr lang="en-US" smtClean="0"/>
              <a:pPr/>
              <a:t>18</a:t>
            </a:fld>
            <a:endParaRPr lang="en-US"/>
          </a:p>
        </p:txBody>
      </p:sp>
      <p:sp>
        <p:nvSpPr>
          <p:cNvPr id="9" name="Title 1"/>
          <p:cNvSpPr>
            <a:spLocks noGrp="1"/>
          </p:cNvSpPr>
          <p:nvPr>
            <p:ph type="title"/>
          </p:nvPr>
        </p:nvSpPr>
        <p:spPr>
          <a:xfrm>
            <a:off x="457200" y="207945"/>
            <a:ext cx="7467600" cy="626114"/>
          </a:xfrm>
        </p:spPr>
        <p:txBody>
          <a:bodyPr>
            <a:normAutofit fontScale="90000"/>
          </a:bodyPr>
          <a:lstStyle/>
          <a:p>
            <a:pPr algn="ctr"/>
            <a:r>
              <a:rPr lang="en-US" sz="4400" b="1" dirty="0">
                <a:latin typeface="Calibri" pitchFamily="34" charset="0"/>
              </a:rPr>
              <a:t>Image source/rights</a:t>
            </a:r>
          </a:p>
        </p:txBody>
      </p:sp>
    </p:spTree>
    <p:extLst>
      <p:ext uri="{BB962C8B-B14F-4D97-AF65-F5344CB8AC3E}">
        <p14:creationId xmlns:p14="http://schemas.microsoft.com/office/powerpoint/2010/main" val="222474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2"/>
          <p:cNvSpPr>
            <a:spLocks noGrp="1"/>
          </p:cNvSpPr>
          <p:nvPr>
            <p:ph type="sldNum" sz="quarter" idx="12"/>
          </p:nvPr>
        </p:nvSpPr>
        <p:spPr bwMode="auto">
          <a:noFill/>
          <a:ln>
            <a:miter lim="800000"/>
            <a:headEnd/>
            <a:tailEnd/>
          </a:ln>
        </p:spPr>
        <p:txBody>
          <a:bodyPr/>
          <a:lstStyle/>
          <a:p>
            <a:fld id="{E5204E1A-4626-4F29-9F4B-51E1CB44E9F8}" type="slidenum">
              <a:rPr lang="en-US" smtClean="0"/>
              <a:pPr/>
              <a:t>2</a:t>
            </a:fld>
            <a:endParaRPr lang="en-US"/>
          </a:p>
        </p:txBody>
      </p:sp>
      <p:sp>
        <p:nvSpPr>
          <p:cNvPr id="5124" name="Rectangle 1"/>
          <p:cNvSpPr>
            <a:spLocks noChangeArrowheads="1"/>
          </p:cNvSpPr>
          <p:nvPr/>
        </p:nvSpPr>
        <p:spPr bwMode="auto">
          <a:xfrm>
            <a:off x="265112" y="593130"/>
            <a:ext cx="8269287" cy="4370427"/>
          </a:xfrm>
          <a:prstGeom prst="rect">
            <a:avLst/>
          </a:prstGeom>
          <a:noFill/>
          <a:ln w="9525">
            <a:noFill/>
            <a:miter lim="800000"/>
            <a:headEnd/>
            <a:tailEnd/>
          </a:ln>
        </p:spPr>
        <p:txBody>
          <a:bodyPr wrap="square" anchor="ctr">
            <a:spAutoFit/>
          </a:bodyPr>
          <a:lstStyle/>
          <a:p>
            <a:pPr algn="ctr" eaLnBrk="0" hangingPunct="0"/>
            <a:r>
              <a:rPr lang="en-US" sz="1400" b="1">
                <a:latin typeface="News Gothic MT" charset="0"/>
              </a:rPr>
              <a:t>PRE/POST-ASSESSMENT  </a:t>
            </a:r>
            <a:r>
              <a:rPr lang="en-US" sz="1400" b="1" dirty="0">
                <a:latin typeface="News Gothic MT" charset="0"/>
              </a:rPr>
              <a:t>SHEET -  What is a robot? </a:t>
            </a:r>
            <a:endParaRPr lang="en-US" sz="1400" b="1" dirty="0">
              <a:solidFill>
                <a:srgbClr val="FF0000"/>
              </a:solidFill>
              <a:latin typeface="News Gothic MT" charset="0"/>
            </a:endParaRPr>
          </a:p>
          <a:p>
            <a:pPr eaLnBrk="0" hangingPunct="0"/>
            <a:endParaRPr lang="en-US" sz="1200" dirty="0">
              <a:latin typeface="News Gothic MT" charset="0"/>
            </a:endParaRPr>
          </a:p>
          <a:p>
            <a:pPr eaLnBrk="0" hangingPunct="0">
              <a:buFontTx/>
              <a:buAutoNum type="arabicPeriod"/>
            </a:pPr>
            <a:r>
              <a:rPr lang="en-US" sz="1200" dirty="0">
                <a:latin typeface="News Gothic MT" charset="0"/>
              </a:rPr>
              <a:t> Describe in one sentence below what you understand by the term ‘robot’</a:t>
            </a:r>
          </a:p>
          <a:p>
            <a:pPr eaLnBrk="0" hangingPunct="0"/>
            <a:endParaRPr lang="en-US" sz="1200" dirty="0">
              <a:latin typeface="News Gothic MT" charset="0"/>
              <a:cs typeface="Times New Roman" charset="0"/>
            </a:endParaRPr>
          </a:p>
          <a:p>
            <a:pPr eaLnBrk="0" hangingPunct="0"/>
            <a:endParaRPr lang="en-US" b="1" dirty="0">
              <a:solidFill>
                <a:srgbClr val="FF0000"/>
              </a:solidFill>
              <a:latin typeface="Calibri" pitchFamily="34" charset="0"/>
            </a:endParaRPr>
          </a:p>
          <a:p>
            <a:pPr eaLnBrk="0" hangingPunct="0"/>
            <a:endParaRPr lang="en-US" sz="1200" b="1" dirty="0">
              <a:solidFill>
                <a:srgbClr val="FF0000"/>
              </a:solidFill>
              <a:latin typeface="Calibri" pitchFamily="34" charset="0"/>
              <a:cs typeface="Times New Roman" charset="0"/>
            </a:endParaRPr>
          </a:p>
          <a:p>
            <a:pPr eaLnBrk="0" hangingPunct="0"/>
            <a:endParaRPr lang="en-US" sz="1200" dirty="0">
              <a:latin typeface="News Gothic MT" charset="0"/>
              <a:cs typeface="Times New Roman" charset="0"/>
            </a:endParaRPr>
          </a:p>
          <a:p>
            <a:pPr eaLnBrk="0" hangingPunct="0">
              <a:buFontTx/>
              <a:buAutoNum type="arabicPeriod"/>
            </a:pPr>
            <a:endParaRPr lang="en-US" sz="1200" dirty="0">
              <a:latin typeface="News Gothic MT" charset="0"/>
              <a:cs typeface="Times New Roman" charset="0"/>
            </a:endParaRPr>
          </a:p>
          <a:p>
            <a:pPr eaLnBrk="0" hangingPunct="0"/>
            <a:r>
              <a:rPr lang="en-US" sz="1200" dirty="0">
                <a:latin typeface="News Gothic MT" charset="0"/>
              </a:rPr>
              <a:t>2. What are the main parts of a robot?</a:t>
            </a:r>
          </a:p>
          <a:p>
            <a:pPr eaLnBrk="0" hangingPunct="0"/>
            <a:endParaRPr lang="en-US" sz="1200" dirty="0">
              <a:latin typeface="News Gothic MT" charset="0"/>
              <a:cs typeface="Times New Roman" charset="0"/>
            </a:endParaRPr>
          </a:p>
          <a:p>
            <a:pPr eaLnBrk="0" hangingPunct="0"/>
            <a:endParaRPr lang="en-US" b="1" dirty="0">
              <a:solidFill>
                <a:srgbClr val="FF0000"/>
              </a:solidFill>
              <a:latin typeface="News Gothic MT" charset="0"/>
              <a:cs typeface="Times New Roman" charset="0"/>
            </a:endParaRPr>
          </a:p>
          <a:p>
            <a:pPr eaLnBrk="0" hangingPunct="0"/>
            <a:endParaRPr lang="en-US" b="1" dirty="0">
              <a:solidFill>
                <a:srgbClr val="FF0000"/>
              </a:solidFill>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buFontTx/>
              <a:buAutoNum type="arabicPeriod" startAt="3"/>
            </a:pPr>
            <a:r>
              <a:rPr lang="en-US" sz="1200" dirty="0">
                <a:latin typeface="News Gothic MT" charset="0"/>
              </a:rPr>
              <a:t> What do people do to make a robot move?</a:t>
            </a:r>
          </a:p>
          <a:p>
            <a:pPr eaLnBrk="0" hangingPunct="0">
              <a:buFontTx/>
              <a:buAutoNum type="arabicPeriod" startAt="3"/>
            </a:pPr>
            <a:endParaRPr lang="en-US" sz="1200" dirty="0">
              <a:latin typeface="News Gothic MT" charset="0"/>
              <a:cs typeface="Times New Roman" charset="0"/>
            </a:endParaRPr>
          </a:p>
          <a:p>
            <a:pPr eaLnBrk="0" hangingPunct="0">
              <a:buFontTx/>
              <a:buAutoNum type="arabicPeriod" startAt="3"/>
            </a:pPr>
            <a:endParaRPr lang="en-US" sz="1200" dirty="0">
              <a:latin typeface="News Gothic MT" charset="0"/>
              <a:cs typeface="Times New Roman" charset="0"/>
            </a:endParaRPr>
          </a:p>
          <a:p>
            <a:pPr eaLnBrk="0" hangingPunct="0"/>
            <a:endParaRPr lang="en-US" b="1" dirty="0">
              <a:solidFill>
                <a:srgbClr val="FF0000"/>
              </a:solidFill>
              <a:latin typeface="News Gothic MT" charset="0"/>
              <a:cs typeface="Times New Roman" charset="0"/>
            </a:endParaRPr>
          </a:p>
          <a:p>
            <a:pPr eaLnBrk="0" hangingPunct="0">
              <a:buFontTx/>
              <a:buAutoNum type="arabicPeriod" startAt="3"/>
            </a:pPr>
            <a:endParaRPr lang="en-US" sz="1200" dirty="0">
              <a:latin typeface="News Gothic MT" charset="0"/>
              <a:cs typeface="Times New Roman" charset="0"/>
            </a:endParaRPr>
          </a:p>
          <a:p>
            <a:pPr eaLnBrk="0" hangingPunct="0">
              <a:buFontTx/>
              <a:buAutoNum type="arabicPeriod" startAt="3"/>
            </a:pPr>
            <a:endParaRPr lang="en-US" sz="1200" dirty="0">
              <a:latin typeface="News Gothic MT" charset="0"/>
              <a:cs typeface="Times New Roman"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2"/>
          <p:cNvSpPr>
            <a:spLocks noGrp="1"/>
          </p:cNvSpPr>
          <p:nvPr>
            <p:ph type="sldNum" sz="quarter" idx="12"/>
          </p:nvPr>
        </p:nvSpPr>
        <p:spPr bwMode="auto">
          <a:noFill/>
          <a:ln>
            <a:miter lim="800000"/>
            <a:headEnd/>
            <a:tailEnd/>
          </a:ln>
        </p:spPr>
        <p:txBody>
          <a:bodyPr/>
          <a:lstStyle/>
          <a:p>
            <a:fld id="{E5204E1A-4626-4F29-9F4B-51E1CB44E9F8}" type="slidenum">
              <a:rPr lang="en-US" smtClean="0"/>
              <a:pPr/>
              <a:t>3</a:t>
            </a:fld>
            <a:endParaRPr lang="en-US"/>
          </a:p>
        </p:txBody>
      </p:sp>
      <p:sp>
        <p:nvSpPr>
          <p:cNvPr id="5124" name="Rectangle 1"/>
          <p:cNvSpPr>
            <a:spLocks noChangeArrowheads="1"/>
          </p:cNvSpPr>
          <p:nvPr/>
        </p:nvSpPr>
        <p:spPr bwMode="auto">
          <a:xfrm>
            <a:off x="265112" y="377687"/>
            <a:ext cx="8269287" cy="4801314"/>
          </a:xfrm>
          <a:prstGeom prst="rect">
            <a:avLst/>
          </a:prstGeom>
          <a:noFill/>
          <a:ln w="9525">
            <a:noFill/>
            <a:miter lim="800000"/>
            <a:headEnd/>
            <a:tailEnd/>
          </a:ln>
        </p:spPr>
        <p:txBody>
          <a:bodyPr wrap="square" anchor="ctr">
            <a:spAutoFit/>
          </a:bodyPr>
          <a:lstStyle/>
          <a:p>
            <a:pPr algn="ctr" eaLnBrk="0" hangingPunct="0"/>
            <a:r>
              <a:rPr lang="en-US" sz="1400" b="1" dirty="0">
                <a:latin typeface="News Gothic MT" charset="0"/>
              </a:rPr>
              <a:t>PRE/POST-ASSESSMENT  SHEET -  What is a robot? </a:t>
            </a:r>
            <a:endParaRPr lang="en-US" sz="1400" b="1" dirty="0">
              <a:solidFill>
                <a:srgbClr val="FF0000"/>
              </a:solidFill>
              <a:latin typeface="News Gothic MT" charset="0"/>
            </a:endParaRPr>
          </a:p>
          <a:p>
            <a:pPr eaLnBrk="0" hangingPunct="0"/>
            <a:endParaRPr lang="en-US" sz="1200" dirty="0">
              <a:latin typeface="News Gothic MT" charset="0"/>
            </a:endParaRPr>
          </a:p>
          <a:p>
            <a:pPr eaLnBrk="0" hangingPunct="0">
              <a:buFontTx/>
              <a:buAutoNum type="arabicPeriod"/>
            </a:pPr>
            <a:r>
              <a:rPr lang="en-US" sz="1200" dirty="0">
                <a:latin typeface="News Gothic MT" charset="0"/>
              </a:rPr>
              <a:t> Describe in one sentence below what you understand by the term ‘robot’</a:t>
            </a:r>
          </a:p>
          <a:p>
            <a:pPr eaLnBrk="0" hangingPunct="0"/>
            <a:endParaRPr lang="en-US" sz="1200" dirty="0">
              <a:latin typeface="News Gothic MT" charset="0"/>
              <a:cs typeface="Times New Roman" charset="0"/>
            </a:endParaRPr>
          </a:p>
          <a:p>
            <a:pPr eaLnBrk="0" hangingPunct="0"/>
            <a:r>
              <a:rPr lang="en-US" b="1" dirty="0">
                <a:solidFill>
                  <a:srgbClr val="FF0000"/>
                </a:solidFill>
                <a:latin typeface="Calibri" pitchFamily="34" charset="0"/>
              </a:rPr>
              <a:t>A robot is a machine that gathers information about its environment </a:t>
            </a:r>
            <a:r>
              <a:rPr lang="en-US" b="1" dirty="0">
                <a:solidFill>
                  <a:srgbClr val="C00000"/>
                </a:solidFill>
                <a:latin typeface="Calibri" pitchFamily="34" charset="0"/>
              </a:rPr>
              <a:t>(senses) </a:t>
            </a:r>
            <a:r>
              <a:rPr lang="en-US" b="1" dirty="0">
                <a:solidFill>
                  <a:srgbClr val="FF0000"/>
                </a:solidFill>
                <a:latin typeface="Calibri" pitchFamily="34" charset="0"/>
              </a:rPr>
              <a:t>and uses that information </a:t>
            </a:r>
            <a:r>
              <a:rPr lang="en-US" b="1" dirty="0">
                <a:solidFill>
                  <a:srgbClr val="C00000"/>
                </a:solidFill>
                <a:latin typeface="Calibri" pitchFamily="34" charset="0"/>
              </a:rPr>
              <a:t>(thinks) </a:t>
            </a:r>
            <a:r>
              <a:rPr lang="en-US" b="1" dirty="0">
                <a:solidFill>
                  <a:srgbClr val="FF0000"/>
                </a:solidFill>
                <a:latin typeface="Calibri" pitchFamily="34" charset="0"/>
              </a:rPr>
              <a:t>to follow instructions to do work </a:t>
            </a:r>
            <a:r>
              <a:rPr lang="en-US" b="1" dirty="0">
                <a:solidFill>
                  <a:srgbClr val="C00000"/>
                </a:solidFill>
                <a:latin typeface="Calibri" pitchFamily="34" charset="0"/>
              </a:rPr>
              <a:t>(acts).</a:t>
            </a:r>
          </a:p>
          <a:p>
            <a:pPr eaLnBrk="0" hangingPunct="0"/>
            <a:endParaRPr lang="en-US" sz="1200" dirty="0">
              <a:latin typeface="News Gothic MT" charset="0"/>
              <a:cs typeface="Times New Roman" charset="0"/>
            </a:endParaRPr>
          </a:p>
          <a:p>
            <a:pPr eaLnBrk="0" hangingPunct="0">
              <a:buFontTx/>
              <a:buAutoNum type="arabicPeriod"/>
            </a:pPr>
            <a:endParaRPr lang="en-US" sz="1200" dirty="0">
              <a:latin typeface="News Gothic MT" charset="0"/>
              <a:cs typeface="Times New Roman" charset="0"/>
            </a:endParaRPr>
          </a:p>
          <a:p>
            <a:pPr eaLnBrk="0" hangingPunct="0"/>
            <a:r>
              <a:rPr lang="en-US" sz="1200" dirty="0">
                <a:latin typeface="News Gothic MT" charset="0"/>
              </a:rPr>
              <a:t>2. What are the main parts of a robot?</a:t>
            </a:r>
          </a:p>
          <a:p>
            <a:pPr eaLnBrk="0" hangingPunct="0"/>
            <a:endParaRPr lang="en-US" sz="1200" dirty="0">
              <a:latin typeface="News Gothic MT" charset="0"/>
              <a:cs typeface="Times New Roman" charset="0"/>
            </a:endParaRPr>
          </a:p>
          <a:p>
            <a:pPr eaLnBrk="0" hangingPunct="0"/>
            <a:r>
              <a:rPr lang="en-US" b="1" dirty="0">
                <a:solidFill>
                  <a:srgbClr val="FF0000"/>
                </a:solidFill>
                <a:latin typeface="News Gothic MT" charset="0"/>
                <a:cs typeface="Times New Roman" charset="0"/>
              </a:rPr>
              <a:t>Computer (to make decisions), Input ports (connected to sensors), and Outputs (connected to motors, for example).</a:t>
            </a:r>
            <a:endParaRPr lang="en-US" b="1" dirty="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endParaRPr lang="en-US" sz="1200" dirty="0">
              <a:latin typeface="News Gothic MT" charset="0"/>
              <a:cs typeface="Times New Roman" charset="0"/>
            </a:endParaRPr>
          </a:p>
          <a:p>
            <a:pPr eaLnBrk="0" hangingPunct="0">
              <a:buFontTx/>
              <a:buAutoNum type="arabicPeriod" startAt="3"/>
            </a:pPr>
            <a:r>
              <a:rPr lang="en-US" sz="1200" dirty="0">
                <a:latin typeface="News Gothic MT" charset="0"/>
              </a:rPr>
              <a:t> What do people do to make a robot move?</a:t>
            </a:r>
          </a:p>
          <a:p>
            <a:pPr eaLnBrk="0" hangingPunct="0">
              <a:buFontTx/>
              <a:buAutoNum type="arabicPeriod" startAt="3"/>
            </a:pPr>
            <a:endParaRPr lang="en-US" sz="1200" dirty="0">
              <a:latin typeface="News Gothic MT" charset="0"/>
              <a:cs typeface="Times New Roman" charset="0"/>
            </a:endParaRPr>
          </a:p>
          <a:p>
            <a:pPr eaLnBrk="0" hangingPunct="0">
              <a:buFontTx/>
              <a:buAutoNum type="arabicPeriod" startAt="3"/>
            </a:pPr>
            <a:endParaRPr lang="en-US" sz="1200" dirty="0">
              <a:latin typeface="News Gothic MT" charset="0"/>
              <a:cs typeface="Times New Roman" charset="0"/>
            </a:endParaRPr>
          </a:p>
          <a:p>
            <a:pPr eaLnBrk="0" hangingPunct="0"/>
            <a:r>
              <a:rPr lang="en-US" b="1" dirty="0">
                <a:solidFill>
                  <a:srgbClr val="FF0000"/>
                </a:solidFill>
                <a:latin typeface="News Gothic MT" charset="0"/>
                <a:cs typeface="Times New Roman" charset="0"/>
              </a:rPr>
              <a:t>They program it using software telling it precisely what to do, step by step. </a:t>
            </a:r>
            <a:endParaRPr lang="en-US" b="1" dirty="0">
              <a:latin typeface="News Gothic MT" charset="0"/>
              <a:cs typeface="Times New Roman" charset="0"/>
            </a:endParaRPr>
          </a:p>
          <a:p>
            <a:pPr eaLnBrk="0" hangingPunct="0">
              <a:buFontTx/>
              <a:buAutoNum type="arabicPeriod" startAt="3"/>
            </a:pPr>
            <a:endParaRPr lang="en-US" sz="1200" dirty="0">
              <a:latin typeface="News Gothic MT" charset="0"/>
              <a:cs typeface="Times New Roman" charset="0"/>
            </a:endParaRPr>
          </a:p>
          <a:p>
            <a:pPr eaLnBrk="0" hangingPunct="0">
              <a:buFontTx/>
              <a:buAutoNum type="arabicPeriod" startAt="3"/>
            </a:pPr>
            <a:endParaRPr lang="en-US" sz="1200" dirty="0">
              <a:latin typeface="News Gothic MT"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xEl>
                                              <p:pRg st="4" end="4"/>
                                            </p:txEl>
                                          </p:spTgt>
                                        </p:tgtEl>
                                        <p:attrNameLst>
                                          <p:attrName>style.visibility</p:attrName>
                                        </p:attrNameLst>
                                      </p:cBhvr>
                                      <p:to>
                                        <p:strVal val="visible"/>
                                      </p:to>
                                    </p:set>
                                    <p:anim calcmode="lin" valueType="num">
                                      <p:cBhvr additive="base">
                                        <p:cTn id="7" dur="500" fill="hold"/>
                                        <p:tgtEl>
                                          <p:spTgt spid="512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xEl>
                                              <p:pRg st="9" end="9"/>
                                            </p:txEl>
                                          </p:spTgt>
                                        </p:tgtEl>
                                        <p:attrNameLst>
                                          <p:attrName>style.visibility</p:attrName>
                                        </p:attrNameLst>
                                      </p:cBhvr>
                                      <p:to>
                                        <p:strVal val="visible"/>
                                      </p:to>
                                    </p:set>
                                    <p:anim calcmode="lin" valueType="num">
                                      <p:cBhvr additive="base">
                                        <p:cTn id="13" dur="500" fill="hold"/>
                                        <p:tgtEl>
                                          <p:spTgt spid="5124">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xEl>
                                              <p:pRg st="16" end="16"/>
                                            </p:txEl>
                                          </p:spTgt>
                                        </p:tgtEl>
                                        <p:attrNameLst>
                                          <p:attrName>style.visibility</p:attrName>
                                        </p:attrNameLst>
                                      </p:cBhvr>
                                      <p:to>
                                        <p:strVal val="visible"/>
                                      </p:to>
                                    </p:set>
                                    <p:anim calcmode="lin" valueType="num">
                                      <p:cBhvr additive="base">
                                        <p:cTn id="19" dur="500" fill="hold"/>
                                        <p:tgtEl>
                                          <p:spTgt spid="5124">
                                            <p:txEl>
                                              <p:pRg st="16" end="1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4">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274638"/>
            <a:ext cx="5152030" cy="1143000"/>
          </a:xfrm>
        </p:spPr>
        <p:txBody>
          <a:bodyPr>
            <a:noAutofit/>
          </a:bodyPr>
          <a:lstStyle/>
          <a:p>
            <a:r>
              <a:rPr lang="en-US" sz="4400" b="1" dirty="0">
                <a:latin typeface="Calibri" pitchFamily="34" charset="0"/>
              </a:rPr>
              <a:t>Robots in the World</a:t>
            </a:r>
          </a:p>
        </p:txBody>
      </p:sp>
      <p:sp>
        <p:nvSpPr>
          <p:cNvPr id="13" name="Content Placeholder 12"/>
          <p:cNvSpPr>
            <a:spLocks noGrp="1"/>
          </p:cNvSpPr>
          <p:nvPr>
            <p:ph sz="quarter" idx="1"/>
          </p:nvPr>
        </p:nvSpPr>
        <p:spPr>
          <a:xfrm>
            <a:off x="457200" y="1608826"/>
            <a:ext cx="3657600" cy="4572000"/>
          </a:xfrm>
        </p:spPr>
        <p:txBody>
          <a:bodyPr>
            <a:noAutofit/>
          </a:bodyPr>
          <a:lstStyle/>
          <a:p>
            <a:r>
              <a:rPr lang="en-US" sz="2800" b="1" dirty="0">
                <a:latin typeface="Calibri" pitchFamily="34" charset="0"/>
              </a:rPr>
              <a:t>We always think of Robots in movies</a:t>
            </a:r>
          </a:p>
          <a:p>
            <a:pPr marL="573088" lvl="2" indent="-341313"/>
            <a:r>
              <a:rPr lang="en-US" sz="2800" b="1" dirty="0">
                <a:latin typeface="Calibri" pitchFamily="34" charset="0"/>
              </a:rPr>
              <a:t>Human Characteristics</a:t>
            </a:r>
          </a:p>
          <a:p>
            <a:pPr marL="573088" lvl="3" indent="-341313"/>
            <a:r>
              <a:rPr lang="en-US" sz="2800" b="1" dirty="0">
                <a:latin typeface="Calibri" pitchFamily="34" charset="0"/>
              </a:rPr>
              <a:t>Learning</a:t>
            </a:r>
          </a:p>
          <a:p>
            <a:pPr marL="573088" lvl="3" indent="-341313"/>
            <a:r>
              <a:rPr lang="en-US" sz="2800" b="1" dirty="0">
                <a:latin typeface="Calibri" pitchFamily="34" charset="0"/>
              </a:rPr>
              <a:t>Emotions</a:t>
            </a:r>
          </a:p>
          <a:p>
            <a:r>
              <a:rPr lang="en-US" sz="2800" b="1" dirty="0">
                <a:latin typeface="Calibri" pitchFamily="34" charset="0"/>
              </a:rPr>
              <a:t>While there have been advances is Artificial Intelligence (AI)….</a:t>
            </a:r>
          </a:p>
        </p:txBody>
      </p:sp>
      <p:sp>
        <p:nvSpPr>
          <p:cNvPr id="21" name="Slide Number Placeholder 20"/>
          <p:cNvSpPr>
            <a:spLocks noGrp="1"/>
          </p:cNvSpPr>
          <p:nvPr>
            <p:ph type="sldNum" sz="quarter" idx="12"/>
          </p:nvPr>
        </p:nvSpPr>
        <p:spPr/>
        <p:txBody>
          <a:bodyPr/>
          <a:lstStyle/>
          <a:p>
            <a:fld id="{75EBDF71-3D54-6244-9F65-7B2AD3B2FB04}" type="slidenum">
              <a:rPr lang="en-US" smtClean="0"/>
              <a:pPr/>
              <a:t>4</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851" y="1417637"/>
            <a:ext cx="1613165" cy="2425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405" y="3955801"/>
            <a:ext cx="1564611" cy="208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375074"/>
            <a:ext cx="226695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4894" y="1455660"/>
            <a:ext cx="1866163" cy="279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3"/>
          <p:cNvSpPr txBox="1">
            <a:spLocks noChangeArrowheads="1"/>
          </p:cNvSpPr>
          <p:nvPr/>
        </p:nvSpPr>
        <p:spPr bwMode="auto">
          <a:xfrm>
            <a:off x="4898572" y="6255258"/>
            <a:ext cx="2286000" cy="228600"/>
          </a:xfrm>
          <a:prstGeom prst="rect">
            <a:avLst/>
          </a:prstGeom>
          <a:solidFill>
            <a:srgbClr val="FFFFFF"/>
          </a:solidFill>
          <a:ln w="9525">
            <a:solidFill>
              <a:srgbClr val="000000"/>
            </a:solidFill>
            <a:miter lim="800000"/>
            <a:headEnd/>
            <a:tailEnd/>
          </a:ln>
        </p:spPr>
        <p:txBody>
          <a:bodyPr/>
          <a:lstStyle/>
          <a:p>
            <a:pPr algn="ctr">
              <a:spcAft>
                <a:spcPts val="300"/>
              </a:spcAft>
            </a:pPr>
            <a:r>
              <a:rPr lang="en-US" sz="1000" b="1" dirty="0">
                <a:latin typeface="Calibri" pitchFamily="34" charset="0"/>
              </a:rPr>
              <a:t>Image 2-5, Ref - see slide 17-18</a:t>
            </a:r>
            <a:endParaRPr lang="en-US" sz="1000" dirty="0">
              <a:latin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libri" pitchFamily="34" charset="0"/>
              </a:rPr>
              <a:t>Robots in the World</a:t>
            </a:r>
          </a:p>
        </p:txBody>
      </p:sp>
      <p:sp>
        <p:nvSpPr>
          <p:cNvPr id="3" name="Content Placeholder 2"/>
          <p:cNvSpPr>
            <a:spLocks noGrp="1"/>
          </p:cNvSpPr>
          <p:nvPr>
            <p:ph sz="quarter" idx="1"/>
          </p:nvPr>
        </p:nvSpPr>
        <p:spPr>
          <a:xfrm>
            <a:off x="211540" y="1600200"/>
            <a:ext cx="3657600" cy="4572000"/>
          </a:xfrm>
        </p:spPr>
        <p:txBody>
          <a:bodyPr>
            <a:normAutofit/>
          </a:bodyPr>
          <a:lstStyle/>
          <a:p>
            <a:r>
              <a:rPr lang="en-US" sz="2500" b="1" dirty="0">
                <a:latin typeface="Calibri" pitchFamily="34" charset="0"/>
              </a:rPr>
              <a:t>…most robots look and act nothing like what we imagine in movies.</a:t>
            </a:r>
          </a:p>
          <a:p>
            <a:r>
              <a:rPr lang="en-US" sz="2500" b="1" dirty="0">
                <a:latin typeface="Calibri" pitchFamily="34" charset="0"/>
              </a:rPr>
              <a:t>In fact, many everyday objects are robots, even though you may not have ever noticed.</a:t>
            </a:r>
          </a:p>
          <a:p>
            <a:r>
              <a:rPr lang="en-US" sz="2500" b="1" dirty="0">
                <a:latin typeface="Calibri" pitchFamily="34" charset="0"/>
              </a:rPr>
              <a:t>This doesn’t mean that what they do is any less amazing!</a:t>
            </a:r>
          </a:p>
        </p:txBody>
      </p:sp>
      <p:pic>
        <p:nvPicPr>
          <p:cNvPr id="8" name="Picture 7"/>
          <p:cNvPicPr>
            <a:picLocks noChangeAspect="1"/>
          </p:cNvPicPr>
          <p:nvPr/>
        </p:nvPicPr>
        <p:blipFill>
          <a:blip r:embed="rId2"/>
          <a:stretch>
            <a:fillRect/>
          </a:stretch>
        </p:blipFill>
        <p:spPr>
          <a:xfrm>
            <a:off x="3779218" y="4084865"/>
            <a:ext cx="2654689" cy="2654689"/>
          </a:xfrm>
          <a:prstGeom prst="rect">
            <a:avLst/>
          </a:prstGeom>
        </p:spPr>
      </p:pic>
      <p:pic>
        <p:nvPicPr>
          <p:cNvPr id="9" name="Picture 8"/>
          <p:cNvPicPr>
            <a:picLocks noChangeAspect="1"/>
          </p:cNvPicPr>
          <p:nvPr/>
        </p:nvPicPr>
        <p:blipFill>
          <a:blip r:embed="rId3"/>
          <a:stretch>
            <a:fillRect/>
          </a:stretch>
        </p:blipFill>
        <p:spPr>
          <a:xfrm>
            <a:off x="6433907" y="4369888"/>
            <a:ext cx="2062145" cy="1042321"/>
          </a:xfrm>
          <a:prstGeom prst="rect">
            <a:avLst/>
          </a:prstGeom>
        </p:spPr>
      </p:pic>
      <p:sp>
        <p:nvSpPr>
          <p:cNvPr id="11" name="Slide Number Placeholder 10"/>
          <p:cNvSpPr>
            <a:spLocks noGrp="1"/>
          </p:cNvSpPr>
          <p:nvPr>
            <p:ph type="sldNum" sz="quarter" idx="12"/>
          </p:nvPr>
        </p:nvSpPr>
        <p:spPr/>
        <p:txBody>
          <a:bodyPr/>
          <a:lstStyle/>
          <a:p>
            <a:fld id="{75EBDF71-3D54-6244-9F65-7B2AD3B2FB04}" type="slidenum">
              <a:rPr lang="en-US" smtClean="0"/>
              <a:pPr/>
              <a:t>5</a:t>
            </a:fld>
            <a:endParaRPr lang="en-US"/>
          </a:p>
        </p:txBody>
      </p:sp>
      <p:pic>
        <p:nvPicPr>
          <p:cNvPr id="103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403" y="1322614"/>
            <a:ext cx="3865009" cy="121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4173" y="2601810"/>
            <a:ext cx="2068286" cy="155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4512" y="2820884"/>
            <a:ext cx="1600031" cy="111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3"/>
          <p:cNvSpPr txBox="1">
            <a:spLocks noChangeArrowheads="1"/>
          </p:cNvSpPr>
          <p:nvPr/>
        </p:nvSpPr>
        <p:spPr bwMode="auto">
          <a:xfrm>
            <a:off x="6210052" y="6369558"/>
            <a:ext cx="2286000" cy="228600"/>
          </a:xfrm>
          <a:prstGeom prst="rect">
            <a:avLst/>
          </a:prstGeom>
          <a:solidFill>
            <a:srgbClr val="FFFFFF"/>
          </a:solidFill>
          <a:ln w="9525">
            <a:solidFill>
              <a:srgbClr val="000000"/>
            </a:solidFill>
            <a:miter lim="800000"/>
            <a:headEnd/>
            <a:tailEnd/>
          </a:ln>
        </p:spPr>
        <p:txBody>
          <a:bodyPr/>
          <a:lstStyle/>
          <a:p>
            <a:pPr algn="ctr">
              <a:spcAft>
                <a:spcPts val="300"/>
              </a:spcAft>
            </a:pPr>
            <a:r>
              <a:rPr lang="en-US" sz="1000" b="1" dirty="0">
                <a:latin typeface="Calibri" pitchFamily="34" charset="0"/>
              </a:rPr>
              <a:t>Image 6-8, Ref - see slide 17-18</a:t>
            </a:r>
            <a:endParaRPr lang="en-US" sz="1000" dirty="0">
              <a:latin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58126"/>
          </a:xfrm>
        </p:spPr>
        <p:txBody>
          <a:bodyPr>
            <a:normAutofit/>
          </a:bodyPr>
          <a:lstStyle/>
          <a:p>
            <a:pPr algn="ctr"/>
            <a:r>
              <a:rPr lang="en-US" sz="4000" b="1" dirty="0">
                <a:latin typeface="Calibri" pitchFamily="34" charset="0"/>
              </a:rPr>
              <a:t>How do you define a robot?</a:t>
            </a:r>
          </a:p>
        </p:txBody>
      </p:sp>
      <p:sp>
        <p:nvSpPr>
          <p:cNvPr id="3" name="Content Placeholder 2"/>
          <p:cNvSpPr>
            <a:spLocks noGrp="1"/>
          </p:cNvSpPr>
          <p:nvPr>
            <p:ph sz="quarter" idx="1"/>
          </p:nvPr>
        </p:nvSpPr>
        <p:spPr>
          <a:xfrm>
            <a:off x="457200" y="1417638"/>
            <a:ext cx="7671816" cy="5201526"/>
          </a:xfrm>
        </p:spPr>
        <p:txBody>
          <a:bodyPr>
            <a:normAutofit fontScale="85000" lnSpcReduction="20000"/>
          </a:bodyPr>
          <a:lstStyle/>
          <a:p>
            <a:r>
              <a:rPr lang="en-US" sz="3000" b="1" dirty="0">
                <a:latin typeface="Calibri" pitchFamily="34" charset="0"/>
              </a:rPr>
              <a:t>Definition: “A robot is a machine that gathers information about its environment </a:t>
            </a:r>
            <a:r>
              <a:rPr lang="en-US" sz="3000" b="1" dirty="0">
                <a:solidFill>
                  <a:srgbClr val="FF0000"/>
                </a:solidFill>
                <a:latin typeface="Calibri" pitchFamily="34" charset="0"/>
              </a:rPr>
              <a:t>(senses) </a:t>
            </a:r>
            <a:r>
              <a:rPr lang="en-US" sz="3000" b="1" dirty="0">
                <a:latin typeface="Calibri" pitchFamily="34" charset="0"/>
              </a:rPr>
              <a:t>and uses that information </a:t>
            </a:r>
            <a:r>
              <a:rPr lang="en-US" sz="3000" b="1" dirty="0">
                <a:solidFill>
                  <a:srgbClr val="FF0000"/>
                </a:solidFill>
                <a:latin typeface="Calibri" pitchFamily="34" charset="0"/>
              </a:rPr>
              <a:t>(thinks) </a:t>
            </a:r>
            <a:r>
              <a:rPr lang="en-US" sz="3000" b="1" dirty="0">
                <a:latin typeface="Calibri" pitchFamily="34" charset="0"/>
              </a:rPr>
              <a:t>to follow instructions to do work </a:t>
            </a:r>
            <a:r>
              <a:rPr lang="en-US" sz="3000" b="1" dirty="0">
                <a:solidFill>
                  <a:srgbClr val="FF0000"/>
                </a:solidFill>
                <a:latin typeface="Calibri" pitchFamily="34" charset="0"/>
              </a:rPr>
              <a:t>(acts)</a:t>
            </a:r>
            <a:r>
              <a:rPr lang="en-US" sz="3000" b="1" dirty="0">
                <a:latin typeface="Calibri" pitchFamily="34" charset="0"/>
              </a:rPr>
              <a:t>.”</a:t>
            </a:r>
            <a:r>
              <a:rPr lang="en-US" sz="3000" b="1" baseline="30000" dirty="0">
                <a:latin typeface="Calibri" pitchFamily="34" charset="0"/>
              </a:rPr>
              <a:t>1</a:t>
            </a:r>
          </a:p>
          <a:p>
            <a:r>
              <a:rPr lang="en-US" sz="3000" b="1" dirty="0">
                <a:solidFill>
                  <a:srgbClr val="FF0000"/>
                </a:solidFill>
                <a:latin typeface="Calibri" pitchFamily="34" charset="0"/>
              </a:rPr>
              <a:t>Senses – using SENSORS; thinks – using COMPUTER; acts – using MOTORS, for example.</a:t>
            </a:r>
          </a:p>
          <a:p>
            <a:r>
              <a:rPr lang="en-US" sz="3000" b="1" dirty="0">
                <a:latin typeface="Calibri" pitchFamily="34" charset="0"/>
              </a:rPr>
              <a:t>Engineers design robots to perform complex tasks more easily and with greater accuracy. Some everyday examples of robots include: automatic car washes, vending machines, automatic doors, robotic arms used in manufacturing, remote control cars and trucks, automatic teller machines (ATMs)</a:t>
            </a:r>
          </a:p>
          <a:p>
            <a:r>
              <a:rPr lang="en-US" sz="3000" b="1" dirty="0">
                <a:latin typeface="Calibri" pitchFamily="34" charset="0"/>
              </a:rPr>
              <a:t>Can you name some devices that are robots?</a:t>
            </a:r>
          </a:p>
          <a:p>
            <a:r>
              <a:rPr lang="en-US" sz="3000" b="1" dirty="0">
                <a:latin typeface="Calibri" pitchFamily="34" charset="0"/>
              </a:rPr>
              <a:t>…and some that are not? </a:t>
            </a:r>
          </a:p>
          <a:p>
            <a:pPr>
              <a:buNone/>
            </a:pPr>
            <a:endParaRPr lang="en-US" sz="1200" b="1" baseline="30000" dirty="0">
              <a:latin typeface="Calibri" pitchFamily="34" charset="0"/>
            </a:endParaRPr>
          </a:p>
          <a:p>
            <a:pPr>
              <a:buNone/>
            </a:pPr>
            <a:r>
              <a:rPr lang="en-US" sz="1200" b="1" baseline="30000" dirty="0">
                <a:latin typeface="Calibri" pitchFamily="34" charset="0"/>
              </a:rPr>
              <a:t>1</a:t>
            </a:r>
            <a:r>
              <a:rPr lang="en-US" sz="1200" b="1" dirty="0">
                <a:latin typeface="Calibri" pitchFamily="34" charset="0"/>
              </a:rPr>
              <a:t>The Tech Museum. “Robotics: Classroom Activities.” </a:t>
            </a:r>
            <a:r>
              <a:rPr lang="en-US" sz="1200" b="1" dirty="0">
                <a:latin typeface="Calibri" pitchFamily="34" charset="0"/>
                <a:hlinkClick r:id="rId2"/>
              </a:rPr>
              <a:t>http://www.thetech.org/robotics/activities/index.html</a:t>
            </a:r>
            <a:r>
              <a:rPr lang="en-US" sz="1200" b="1" dirty="0">
                <a:latin typeface="Calibri" pitchFamily="34" charset="0"/>
              </a:rPr>
              <a:t>. 2005.</a:t>
            </a:r>
            <a:endParaRPr lang="en-US" sz="1200" b="1" baseline="30000" dirty="0">
              <a:latin typeface="Calibri" pitchFamily="34" charset="0"/>
            </a:endParaRPr>
          </a:p>
          <a:p>
            <a:pPr>
              <a:buNone/>
            </a:pPr>
            <a:endParaRPr lang="en-US" sz="1200" b="1" baseline="30000" dirty="0">
              <a:latin typeface="Calibri" pitchFamily="34" charset="0"/>
            </a:endParaRPr>
          </a:p>
          <a:p>
            <a:pPr>
              <a:buNone/>
            </a:pPr>
            <a:endParaRPr lang="en-US" sz="1500" b="1" baseline="30000" dirty="0">
              <a:latin typeface="Calibri" pitchFamily="34" charset="0"/>
            </a:endParaRPr>
          </a:p>
        </p:txBody>
      </p:sp>
      <p:sp>
        <p:nvSpPr>
          <p:cNvPr id="11" name="Slide Number Placeholder 10"/>
          <p:cNvSpPr>
            <a:spLocks noGrp="1"/>
          </p:cNvSpPr>
          <p:nvPr>
            <p:ph type="sldNum" sz="quarter" idx="12"/>
          </p:nvPr>
        </p:nvSpPr>
        <p:spPr/>
        <p:txBody>
          <a:bodyPr/>
          <a:lstStyle/>
          <a:p>
            <a:fld id="{75EBDF71-3D54-6244-9F65-7B2AD3B2FB04}"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148"/>
            <a:ext cx="7467600" cy="858126"/>
          </a:xfrm>
        </p:spPr>
        <p:txBody>
          <a:bodyPr>
            <a:normAutofit/>
          </a:bodyPr>
          <a:lstStyle/>
          <a:p>
            <a:pPr algn="ctr"/>
            <a:r>
              <a:rPr lang="en-US" sz="4000" b="1" dirty="0">
                <a:latin typeface="Calibri" pitchFamily="34" charset="0"/>
              </a:rPr>
              <a:t>Some robot videos</a:t>
            </a:r>
            <a:endParaRPr lang="en-US" sz="2700" b="1" dirty="0">
              <a:latin typeface="Calibri" pitchFamily="34" charset="0"/>
            </a:endParaRPr>
          </a:p>
        </p:txBody>
      </p:sp>
      <p:sp>
        <p:nvSpPr>
          <p:cNvPr id="11" name="Slide Number Placeholder 10"/>
          <p:cNvSpPr>
            <a:spLocks noGrp="1"/>
          </p:cNvSpPr>
          <p:nvPr>
            <p:ph type="sldNum" sz="quarter" idx="12"/>
          </p:nvPr>
        </p:nvSpPr>
        <p:spPr/>
        <p:txBody>
          <a:bodyPr/>
          <a:lstStyle/>
          <a:p>
            <a:fld id="{75EBDF71-3D54-6244-9F65-7B2AD3B2FB04}" type="slidenum">
              <a:rPr lang="en-US" smtClean="0"/>
              <a:pPr/>
              <a:t>7</a:t>
            </a:fld>
            <a:endParaRPr lang="en-US"/>
          </a:p>
        </p:txBody>
      </p:sp>
      <p:sp>
        <p:nvSpPr>
          <p:cNvPr id="5" name="Content Placeholder 4"/>
          <p:cNvSpPr>
            <a:spLocks noGrp="1"/>
          </p:cNvSpPr>
          <p:nvPr>
            <p:ph sz="quarter" idx="1"/>
          </p:nvPr>
        </p:nvSpPr>
        <p:spPr>
          <a:xfrm>
            <a:off x="457199" y="1132764"/>
            <a:ext cx="7671817" cy="5427062"/>
          </a:xfrm>
        </p:spPr>
        <p:txBody>
          <a:bodyPr>
            <a:normAutofit fontScale="62500" lnSpcReduction="20000"/>
          </a:bodyPr>
          <a:lstStyle/>
          <a:p>
            <a:pPr lvl="0"/>
            <a:r>
              <a:rPr lang="en-US" dirty="0"/>
              <a:t>LEGO® Robots</a:t>
            </a:r>
          </a:p>
          <a:p>
            <a:pPr lvl="0">
              <a:buNone/>
            </a:pPr>
            <a:r>
              <a:rPr lang="en-US" u="sng" dirty="0">
                <a:hlinkClick r:id="rId2"/>
              </a:rPr>
              <a:t>http://www.teachersdomain.org/resource/eng06.sci.engin.design.legorobot/</a:t>
            </a:r>
            <a:r>
              <a:rPr lang="en-US" dirty="0"/>
              <a:t/>
            </a:r>
            <a:br>
              <a:rPr lang="en-US" dirty="0"/>
            </a:br>
            <a:endParaRPr lang="en-US" dirty="0"/>
          </a:p>
          <a:p>
            <a:pPr lvl="0"/>
            <a:r>
              <a:rPr lang="en-US" dirty="0"/>
              <a:t>Engineering for the Red Planet</a:t>
            </a:r>
          </a:p>
          <a:p>
            <a:pPr lvl="0">
              <a:buNone/>
            </a:pPr>
            <a:r>
              <a:rPr lang="en-US" u="sng" dirty="0">
                <a:hlinkClick r:id="rId3"/>
              </a:rPr>
              <a:t>http://www.teachersdomain.org/resource/eng06.sci.engin.design.ayanna/</a:t>
            </a:r>
            <a:endParaRPr lang="en-US" dirty="0"/>
          </a:p>
          <a:p>
            <a:pPr lvl="0">
              <a:buNone/>
            </a:pPr>
            <a:endParaRPr lang="en-US" dirty="0"/>
          </a:p>
          <a:p>
            <a:pPr lvl="0"/>
            <a:r>
              <a:rPr lang="en-US" dirty="0"/>
              <a:t>Anatomy of a Rover</a:t>
            </a:r>
          </a:p>
          <a:p>
            <a:pPr lvl="0">
              <a:buNone/>
            </a:pPr>
            <a:r>
              <a:rPr lang="en-US" u="sng" dirty="0">
                <a:hlinkClick r:id="rId4"/>
              </a:rPr>
              <a:t>http://www.teachersdomain.org/resource/eng06.sci.engin.design.rover/</a:t>
            </a:r>
            <a:endParaRPr lang="en-US" dirty="0"/>
          </a:p>
          <a:p>
            <a:pPr lvl="0">
              <a:buNone/>
            </a:pPr>
            <a:r>
              <a:rPr lang="en-US" dirty="0"/>
              <a:t> </a:t>
            </a:r>
          </a:p>
          <a:p>
            <a:pPr lvl="0"/>
            <a:r>
              <a:rPr lang="en-US" dirty="0"/>
              <a:t>Kismet</a:t>
            </a:r>
          </a:p>
          <a:p>
            <a:pPr lvl="0">
              <a:buNone/>
            </a:pPr>
            <a:r>
              <a:rPr lang="en-US" u="sng" dirty="0">
                <a:hlinkClick r:id="rId5"/>
              </a:rPr>
              <a:t>http://www.teachersdomain.org/resource/eng06.sci.engin.design.kismet/</a:t>
            </a:r>
            <a:r>
              <a:rPr lang="en-US" dirty="0"/>
              <a:t>&gt; </a:t>
            </a:r>
          </a:p>
          <a:p>
            <a:pPr lvl="0">
              <a:buNone/>
            </a:pPr>
            <a:endParaRPr lang="en-US" dirty="0"/>
          </a:p>
          <a:p>
            <a:pPr lvl="0"/>
            <a:r>
              <a:rPr lang="en-US" dirty="0" err="1"/>
              <a:t>RoboSnail</a:t>
            </a:r>
            <a:endParaRPr lang="en-US" dirty="0"/>
          </a:p>
          <a:p>
            <a:pPr lvl="0">
              <a:buNone/>
            </a:pPr>
            <a:r>
              <a:rPr lang="en-US" u="sng" dirty="0">
                <a:hlinkClick r:id="rId6"/>
              </a:rPr>
              <a:t>http://www.teachersdomain.org/resource/eng06.sci.engin.systems.robosnail/</a:t>
            </a:r>
            <a:endParaRPr lang="en-US" dirty="0"/>
          </a:p>
          <a:p>
            <a:pPr lvl="0">
              <a:buNone/>
            </a:pPr>
            <a:endParaRPr lang="en-US" dirty="0"/>
          </a:p>
          <a:p>
            <a:pPr lvl="0"/>
            <a:r>
              <a:rPr lang="en-US" dirty="0" err="1"/>
              <a:t>Robofly</a:t>
            </a:r>
            <a:endParaRPr lang="en-US" dirty="0"/>
          </a:p>
          <a:p>
            <a:pPr lvl="0">
              <a:buNone/>
            </a:pPr>
            <a:r>
              <a:rPr lang="en-US" u="sng" dirty="0">
                <a:hlinkClick r:id="rId7"/>
              </a:rPr>
              <a:t>http://www.teachersdomain.org/resource/eng06.sci.engin.systems.robofly/</a:t>
            </a:r>
            <a:endParaRPr lang="en-US" u="sng" dirty="0"/>
          </a:p>
          <a:p>
            <a:pPr lvl="0">
              <a:buNone/>
            </a:pPr>
            <a:endParaRPr lang="en-US" dirty="0"/>
          </a:p>
          <a:p>
            <a:pPr lvl="0"/>
            <a:r>
              <a:rPr lang="en-US" dirty="0"/>
              <a:t>Design Inspired by Nature</a:t>
            </a:r>
          </a:p>
          <a:p>
            <a:pPr lvl="0">
              <a:buNone/>
            </a:pPr>
            <a:r>
              <a:rPr lang="en-US" u="sng" dirty="0">
                <a:hlinkClick r:id="rId8"/>
              </a:rPr>
              <a:t>http://www.teachersdomain.org/resource/eng06.sci.engin.design.biomimicry/</a:t>
            </a:r>
            <a:endParaRPr lang="en-US" dirty="0"/>
          </a:p>
          <a:p>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Calibri" pitchFamily="34" charset="0"/>
              </a:rPr>
              <a:t>The EV3</a:t>
            </a:r>
          </a:p>
        </p:txBody>
      </p:sp>
      <p:sp>
        <p:nvSpPr>
          <p:cNvPr id="3" name="Content Placeholder 2"/>
          <p:cNvSpPr>
            <a:spLocks noGrp="1"/>
          </p:cNvSpPr>
          <p:nvPr>
            <p:ph sz="quarter" idx="1"/>
          </p:nvPr>
        </p:nvSpPr>
        <p:spPr/>
        <p:txBody>
          <a:bodyPr>
            <a:normAutofit/>
          </a:bodyPr>
          <a:lstStyle/>
          <a:p>
            <a:r>
              <a:rPr lang="en-US" sz="3200" b="1" dirty="0">
                <a:latin typeface="Calibri" pitchFamily="34" charset="0"/>
              </a:rPr>
              <a:t>The specific robot that we will be working with is the LEGO EV3.</a:t>
            </a:r>
          </a:p>
          <a:p>
            <a:r>
              <a:rPr lang="en-US" sz="3200" b="1" dirty="0">
                <a:latin typeface="Calibri" pitchFamily="34" charset="0"/>
              </a:rPr>
              <a:t>The first robot you will make with the EV3 is called </a:t>
            </a:r>
            <a:r>
              <a:rPr lang="en-US" sz="3200" b="1" dirty="0" smtClean="0">
                <a:latin typeface="Calibri" pitchFamily="34" charset="0"/>
              </a:rPr>
              <a:t>the “Robot Square”.</a:t>
            </a:r>
            <a:endParaRPr lang="en-US" sz="3200" b="1" dirty="0">
              <a:latin typeface="Calibri" pitchFamily="34" charset="0"/>
            </a:endParaRPr>
          </a:p>
        </p:txBody>
      </p:sp>
      <p:sp>
        <p:nvSpPr>
          <p:cNvPr id="8" name="Slide Number Placeholder 7"/>
          <p:cNvSpPr>
            <a:spLocks noGrp="1"/>
          </p:cNvSpPr>
          <p:nvPr>
            <p:ph type="sldNum" sz="quarter" idx="12"/>
          </p:nvPr>
        </p:nvSpPr>
        <p:spPr/>
        <p:txBody>
          <a:bodyPr/>
          <a:lstStyle/>
          <a:p>
            <a:fld id="{75EBDF71-3D54-6244-9F65-7B2AD3B2FB04}" type="slidenum">
              <a:rPr lang="en-US" smtClean="0"/>
              <a:pPr/>
              <a:t>8</a:t>
            </a:fld>
            <a:endParaRPr lang="en-US"/>
          </a:p>
        </p:txBody>
      </p:sp>
      <p:pic>
        <p:nvPicPr>
          <p:cNvPr id="4" name="Picture 3"/>
          <p:cNvPicPr>
            <a:picLocks noChangeAspect="1"/>
          </p:cNvPicPr>
          <p:nvPr/>
        </p:nvPicPr>
        <p:blipFill>
          <a:blip r:embed="rId2"/>
          <a:stretch>
            <a:fillRect/>
          </a:stretch>
        </p:blipFill>
        <p:spPr>
          <a:xfrm>
            <a:off x="4163064" y="3533862"/>
            <a:ext cx="3965952" cy="295686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779" y="402386"/>
            <a:ext cx="5222837" cy="29378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072598" y="4237716"/>
            <a:ext cx="1902182" cy="1424523"/>
          </a:xfrm>
          <a:prstGeom prst="rect">
            <a:avLst/>
          </a:prstGeom>
        </p:spPr>
      </p:pic>
      <p:pic>
        <p:nvPicPr>
          <p:cNvPr id="8" name="Picture 7"/>
          <p:cNvPicPr>
            <a:picLocks noChangeAspect="1"/>
          </p:cNvPicPr>
          <p:nvPr/>
        </p:nvPicPr>
        <p:blipFill>
          <a:blip r:embed="rId3"/>
          <a:stretch>
            <a:fillRect/>
          </a:stretch>
        </p:blipFill>
        <p:spPr>
          <a:xfrm>
            <a:off x="3863103" y="2568748"/>
            <a:ext cx="2381230" cy="2381230"/>
          </a:xfrm>
          <a:prstGeom prst="rect">
            <a:avLst/>
          </a:prstGeom>
        </p:spPr>
      </p:pic>
      <p:sp>
        <p:nvSpPr>
          <p:cNvPr id="2" name="Title 1"/>
          <p:cNvSpPr>
            <a:spLocks noGrp="1"/>
          </p:cNvSpPr>
          <p:nvPr>
            <p:ph type="title"/>
          </p:nvPr>
        </p:nvSpPr>
        <p:spPr/>
        <p:txBody>
          <a:bodyPr>
            <a:normAutofit/>
          </a:bodyPr>
          <a:lstStyle/>
          <a:p>
            <a:r>
              <a:rPr lang="en-US" b="1" dirty="0">
                <a:latin typeface="Calibri" pitchFamily="34" charset="0"/>
              </a:rPr>
              <a:t>What Makes Something a Robot?  #1: </a:t>
            </a:r>
            <a:br>
              <a:rPr lang="en-US" b="1" dirty="0">
                <a:latin typeface="Calibri" pitchFamily="34" charset="0"/>
              </a:rPr>
            </a:br>
            <a:r>
              <a:rPr lang="en-US" b="1" dirty="0">
                <a:solidFill>
                  <a:srgbClr val="FF0000"/>
                </a:solidFill>
                <a:latin typeface="Calibri" pitchFamily="34" charset="0"/>
              </a:rPr>
              <a:t>A Computer (to help it ‘make decisions’)</a:t>
            </a:r>
          </a:p>
        </p:txBody>
      </p:sp>
      <p:sp>
        <p:nvSpPr>
          <p:cNvPr id="3" name="Content Placeholder 2"/>
          <p:cNvSpPr>
            <a:spLocks noGrp="1"/>
          </p:cNvSpPr>
          <p:nvPr>
            <p:ph sz="quarter" idx="1"/>
          </p:nvPr>
        </p:nvSpPr>
        <p:spPr>
          <a:xfrm>
            <a:off x="205503" y="1683258"/>
            <a:ext cx="3657600" cy="4809978"/>
          </a:xfrm>
        </p:spPr>
        <p:txBody>
          <a:bodyPr>
            <a:noAutofit/>
          </a:bodyPr>
          <a:lstStyle/>
          <a:p>
            <a:r>
              <a:rPr lang="en-US" b="1" dirty="0">
                <a:latin typeface="Calibri" pitchFamily="34" charset="0"/>
              </a:rPr>
              <a:t>There is one characteristic that ALL robots have:</a:t>
            </a:r>
          </a:p>
          <a:p>
            <a:pPr lvl="1"/>
            <a:r>
              <a:rPr lang="en-US" sz="2400" b="1" dirty="0">
                <a:latin typeface="Calibri" pitchFamily="34" charset="0"/>
              </a:rPr>
              <a:t>They are ALL controlled by a computer</a:t>
            </a:r>
          </a:p>
          <a:p>
            <a:pPr lvl="2"/>
            <a:r>
              <a:rPr lang="en-US" sz="2400" b="1" dirty="0">
                <a:latin typeface="Calibri" pitchFamily="34" charset="0"/>
              </a:rPr>
              <a:t>Not necessarily a computer like the one you have at home!  </a:t>
            </a:r>
          </a:p>
          <a:p>
            <a:pPr lvl="2"/>
            <a:r>
              <a:rPr lang="en-US" sz="2400" b="1" dirty="0">
                <a:latin typeface="Calibri" pitchFamily="34" charset="0"/>
              </a:rPr>
              <a:t>Computers come in all shapes and sizes.</a:t>
            </a:r>
          </a:p>
          <a:p>
            <a:pPr lvl="1"/>
            <a:endParaRPr lang="en-US" sz="2400" b="1" dirty="0">
              <a:latin typeface="Calibri" pitchFamily="34" charset="0"/>
            </a:endParaRPr>
          </a:p>
        </p:txBody>
      </p:sp>
      <p:pic>
        <p:nvPicPr>
          <p:cNvPr id="7" name="Picture 6"/>
          <p:cNvPicPr>
            <a:picLocks noChangeAspect="1"/>
          </p:cNvPicPr>
          <p:nvPr/>
        </p:nvPicPr>
        <p:blipFill>
          <a:blip r:embed="rId4"/>
          <a:stretch>
            <a:fillRect/>
          </a:stretch>
        </p:blipFill>
        <p:spPr>
          <a:xfrm>
            <a:off x="5706376" y="1600200"/>
            <a:ext cx="2268404" cy="2467720"/>
          </a:xfrm>
          <a:prstGeom prst="rect">
            <a:avLst/>
          </a:prstGeom>
        </p:spPr>
      </p:pic>
      <p:sp>
        <p:nvSpPr>
          <p:cNvPr id="10" name="TextBox 9"/>
          <p:cNvSpPr txBox="1"/>
          <p:nvPr/>
        </p:nvSpPr>
        <p:spPr>
          <a:xfrm>
            <a:off x="4114800" y="5662239"/>
            <a:ext cx="3810000" cy="830997"/>
          </a:xfrm>
          <a:prstGeom prst="rect">
            <a:avLst/>
          </a:prstGeom>
          <a:noFill/>
        </p:spPr>
        <p:txBody>
          <a:bodyPr wrap="square" rtlCol="0">
            <a:spAutoFit/>
          </a:bodyPr>
          <a:lstStyle/>
          <a:p>
            <a:r>
              <a:rPr lang="en-US" sz="2400" b="1" dirty="0">
                <a:latin typeface="Calibri" pitchFamily="34" charset="0"/>
              </a:rPr>
              <a:t>Believe it or not, these all are computers!</a:t>
            </a:r>
          </a:p>
        </p:txBody>
      </p:sp>
      <p:sp>
        <p:nvSpPr>
          <p:cNvPr id="12" name="Slide Number Placeholder 11"/>
          <p:cNvSpPr>
            <a:spLocks noGrp="1"/>
          </p:cNvSpPr>
          <p:nvPr>
            <p:ph type="sldNum" sz="quarter" idx="12"/>
          </p:nvPr>
        </p:nvSpPr>
        <p:spPr/>
        <p:txBody>
          <a:bodyPr/>
          <a:lstStyle/>
          <a:p>
            <a:fld id="{75EBDF71-3D54-6244-9F65-7B2AD3B2FB04}"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Oriel.thmx</Template>
  <TotalTime>1784</TotalTime>
  <Words>1157</Words>
  <Application>Microsoft Office PowerPoint</Application>
  <PresentationFormat>On-screen Show (4:3)</PresentationFormat>
  <Paragraphs>180</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Century Schoolbook</vt:lpstr>
      <vt:lpstr>News Gothic MT</vt:lpstr>
      <vt:lpstr>Times New Roman</vt:lpstr>
      <vt:lpstr>Wingdings</vt:lpstr>
      <vt:lpstr>Wingdings 2</vt:lpstr>
      <vt:lpstr>Oriel</vt:lpstr>
      <vt:lpstr>What is a Robot?</vt:lpstr>
      <vt:lpstr>PowerPoint Presentation</vt:lpstr>
      <vt:lpstr>PowerPoint Presentation</vt:lpstr>
      <vt:lpstr>Robots in the World</vt:lpstr>
      <vt:lpstr>Robots in the World</vt:lpstr>
      <vt:lpstr>How do you define a robot?</vt:lpstr>
      <vt:lpstr>Some robot videos</vt:lpstr>
      <vt:lpstr>The EV3</vt:lpstr>
      <vt:lpstr>What Makes Something a Robot?  #1:  A Computer (to help it ‘make decisions’)</vt:lpstr>
      <vt:lpstr>PowerPoint Presentation</vt:lpstr>
      <vt:lpstr>Computer of the EV3</vt:lpstr>
      <vt:lpstr>What Makes Something a Robot? #2: Inputs to ‘SENSE’ (via sensors)</vt:lpstr>
      <vt:lpstr>Inputs of the EV3: (sensors)</vt:lpstr>
      <vt:lpstr>What Makes Something a Robot? #3: Outputs to ‘ACT’ (via motors, for example)</vt:lpstr>
      <vt:lpstr>Outputs of the EV3</vt:lpstr>
      <vt:lpstr>Summary</vt:lpstr>
      <vt:lpstr>Image source/rights</vt:lpstr>
      <vt:lpstr>Image source/rights</vt:lpstr>
    </vt:vector>
  </TitlesOfParts>
  <Company>Carnegie Mellon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Robot?</dc:title>
  <dc:creator>Ajay Nair</dc:creator>
  <cp:lastModifiedBy>dua_92@yahoo.com</cp:lastModifiedBy>
  <cp:revision>150</cp:revision>
  <dcterms:created xsi:type="dcterms:W3CDTF">2010-01-05T01:18:43Z</dcterms:created>
  <dcterms:modified xsi:type="dcterms:W3CDTF">2017-11-17T21:52:56Z</dcterms:modified>
</cp:coreProperties>
</file>